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34" r:id="rId1"/>
  </p:sldMasterIdLst>
  <p:notesMasterIdLst>
    <p:notesMasterId r:id="rId58"/>
  </p:notesMasterIdLst>
  <p:sldIdLst>
    <p:sldId id="256" r:id="rId2"/>
    <p:sldId id="322" r:id="rId3"/>
    <p:sldId id="276" r:id="rId4"/>
    <p:sldId id="279" r:id="rId5"/>
    <p:sldId id="262" r:id="rId6"/>
    <p:sldId id="323" r:id="rId7"/>
    <p:sldId id="278" r:id="rId8"/>
    <p:sldId id="264" r:id="rId9"/>
    <p:sldId id="263" r:id="rId10"/>
    <p:sldId id="324" r:id="rId11"/>
    <p:sldId id="325" r:id="rId12"/>
    <p:sldId id="266" r:id="rId13"/>
    <p:sldId id="267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06" r:id="rId24"/>
    <p:sldId id="312" r:id="rId25"/>
    <p:sldId id="339" r:id="rId26"/>
    <p:sldId id="305" r:id="rId27"/>
    <p:sldId id="313" r:id="rId28"/>
    <p:sldId id="307" r:id="rId29"/>
    <p:sldId id="340" r:id="rId30"/>
    <p:sldId id="299" r:id="rId31"/>
    <p:sldId id="300" r:id="rId32"/>
    <p:sldId id="308" r:id="rId33"/>
    <p:sldId id="314" r:id="rId34"/>
    <p:sldId id="341" r:id="rId35"/>
    <p:sldId id="301" r:id="rId36"/>
    <p:sldId id="302" r:id="rId37"/>
    <p:sldId id="309" r:id="rId38"/>
    <p:sldId id="315" r:id="rId39"/>
    <p:sldId id="342" r:id="rId40"/>
    <p:sldId id="297" r:id="rId41"/>
    <p:sldId id="282" r:id="rId42"/>
    <p:sldId id="283" r:id="rId43"/>
    <p:sldId id="285" r:id="rId44"/>
    <p:sldId id="286" r:id="rId45"/>
    <p:sldId id="287" r:id="rId46"/>
    <p:sldId id="291" r:id="rId47"/>
    <p:sldId id="304" r:id="rId48"/>
    <p:sldId id="289" r:id="rId49"/>
    <p:sldId id="288" r:id="rId50"/>
    <p:sldId id="303" r:id="rId51"/>
    <p:sldId id="290" r:id="rId52"/>
    <p:sldId id="335" r:id="rId53"/>
    <p:sldId id="338" r:id="rId54"/>
    <p:sldId id="293" r:id="rId55"/>
    <p:sldId id="294" r:id="rId56"/>
    <p:sldId id="311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>
        <p:scale>
          <a:sx n="70" d="100"/>
          <a:sy n="70" d="100"/>
        </p:scale>
        <p:origin x="-2820" y="-12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2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h-fs02\data\prIME\Projects\2014%20Projects\Active\Immunoncology%20National%20Educ%20Curriculum%20-034\Clinical\ARS\GrandRoundsTampa\EdTrakARSDataTampaGrandRound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h-fs02\data\prIME\Projects\2014%20Projects\Active\Immunoncology%20National%20Educ%20Curriculum%20-034\Clinical\ARS\GrandRoundsTampa\EdTrakARSDataTampaGrandRound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\\h-fs02\data\prIME\Projects\2014%20Projects\Active\Immunoncology%20National%20Educ%20Curriculum%20-034\Clinical\ARS\GrandRoundsTampa\EdTrakARSDataTampaGrandRound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\\h-fs02\data\prIME\Projects\2014%20Projects\Active\Immunoncology%20National%20Educ%20Curriculum%20-034\Clinical\ARS\GrandRoundsTampa\EdTrakARSDataTampaGrandRound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n-US"/>
              <a:t>What would you do next?</a:t>
            </a:r>
          </a:p>
        </c:rich>
      </c:tx>
      <c:layout>
        <c:manualLayout>
          <c:xMode val="edge"/>
          <c:yMode val="edge"/>
          <c:x val="0.37500061035255589"/>
          <c:y val="3.3846204696821959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0000016276068158"/>
          <c:y val="0.19076951738208742"/>
          <c:w val="0.7633345757398694"/>
          <c:h val="0.47384686575550744"/>
        </c:manualLayout>
      </c:layout>
      <c:barChart>
        <c:barDir val="col"/>
        <c:grouping val="clustered"/>
        <c:varyColors val="0"/>
        <c:ser>
          <c:idx val="0"/>
          <c:order val="0"/>
          <c:tx>
            <c:v>Pre %</c:v>
          </c:tx>
          <c:spPr>
            <a:solidFill>
              <a:srgbClr val="5775BD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'\\h-fs02\data\prIME\Projects\2014 Projects\Active\Immunoncology National Educ Curriculum -034\Clinical\ARS\GrandRoundsTampa\[GrandRoundsLiveSimulcastEdTrakARSdata_BD.xls]Sheet1'!$A$584:$A$590</c:f>
              <c:strCache>
                <c:ptCount val="7"/>
                <c:pt idx="0">
                  <c:v>WBRT + chemotherapy</c:v>
                </c:pt>
                <c:pt idx="1">
                  <c:v>SRS or gamma-knife RT to brain lesions, continue on immune therapy</c:v>
                </c:pt>
                <c:pt idx="2">
                  <c:v>SRS or gamma-knife RT to brain lesions, then observe</c:v>
                </c:pt>
                <c:pt idx="3">
                  <c:v>Continue immune therapy, repeat scans in 6 weeks including brain</c:v>
                </c:pt>
                <c:pt idx="4">
                  <c:v>Continue immune therapy, repeat scans in 12 weeks including brain</c:v>
                </c:pt>
                <c:pt idx="5">
                  <c:v>Observe, repeat scans in 6 weeks including brain</c:v>
                </c:pt>
                <c:pt idx="6">
                  <c:v>Observe, repeat scans in 12 weeks including brain</c:v>
                </c:pt>
              </c:strCache>
            </c:strRef>
          </c:cat>
          <c:val>
            <c:numRef>
              <c:f>'\\h-fs02\data\prIME\Projects\2014 Projects\Active\Immunoncology National Educ Curriculum -034\Clinical\ARS\GrandRoundsTampa\[GrandRoundsLiveSimulcastEdTrakARSdata_BD.xls]Sheet1'!$D$584:$D$590</c:f>
              <c:numCache>
                <c:formatCode>General</c:formatCode>
                <c:ptCount val="7"/>
                <c:pt idx="0">
                  <c:v>7.0000000000000007E-2</c:v>
                </c:pt>
                <c:pt idx="1">
                  <c:v>0.33</c:v>
                </c:pt>
                <c:pt idx="2">
                  <c:v>0</c:v>
                </c:pt>
                <c:pt idx="3">
                  <c:v>0.27</c:v>
                </c:pt>
                <c:pt idx="4">
                  <c:v>0.2</c:v>
                </c:pt>
                <c:pt idx="5">
                  <c:v>0.13</c:v>
                </c:pt>
                <c:pt idx="6">
                  <c:v>0</c:v>
                </c:pt>
              </c:numCache>
            </c:numRef>
          </c:val>
        </c:ser>
        <c:ser>
          <c:idx val="1"/>
          <c:order val="1"/>
          <c:tx>
            <c:v>Post %</c:v>
          </c:tx>
          <c:spPr>
            <a:solidFill>
              <a:srgbClr val="91C642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'\\h-fs02\data\prIME\Projects\2014 Projects\Active\Immunoncology National Educ Curriculum -034\Clinical\ARS\GrandRoundsTampa\[GrandRoundsLiveSimulcastEdTrakARSdata_BD.xls]Sheet1'!$A$584:$A$590</c:f>
              <c:strCache>
                <c:ptCount val="7"/>
                <c:pt idx="0">
                  <c:v>WBRT + chemotherapy</c:v>
                </c:pt>
                <c:pt idx="1">
                  <c:v>SRS or gamma-knife RT to brain lesions, continue on immune therapy</c:v>
                </c:pt>
                <c:pt idx="2">
                  <c:v>SRS or gamma-knife RT to brain lesions, then observe</c:v>
                </c:pt>
                <c:pt idx="3">
                  <c:v>Continue immune therapy, repeat scans in 6 weeks including brain</c:v>
                </c:pt>
                <c:pt idx="4">
                  <c:v>Continue immune therapy, repeat scans in 12 weeks including brain</c:v>
                </c:pt>
                <c:pt idx="5">
                  <c:v>Observe, repeat scans in 6 weeks including brain</c:v>
                </c:pt>
                <c:pt idx="6">
                  <c:v>Observe, repeat scans in 12 weeks including brain</c:v>
                </c:pt>
              </c:strCache>
            </c:strRef>
          </c:cat>
          <c:val>
            <c:numRef>
              <c:f>'\\h-fs02\data\prIME\Projects\2014 Projects\Active\Immunoncology National Educ Curriculum -034\Clinical\ARS\GrandRoundsTampa\[GrandRoundsLiveSimulcastEdTrakARSdata_BD.xls]Sheet1'!$E$584:$E$590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8718208"/>
        <c:axId val="218721280"/>
      </c:barChart>
      <c:catAx>
        <c:axId val="218718208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-540000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18721280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218721280"/>
        <c:scaling>
          <c:orientation val="minMax"/>
          <c:max val="1"/>
          <c:min val="0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General" sourceLinked="1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18718208"/>
        <c:crosses val="autoZero"/>
        <c:crossBetween val="between"/>
      </c:valAx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n-US"/>
              <a:t>What would you do next?</a:t>
            </a:r>
          </a:p>
        </c:rich>
      </c:tx>
      <c:layout>
        <c:manualLayout>
          <c:xMode val="edge"/>
          <c:yMode val="edge"/>
          <c:x val="0.37500061035255589"/>
          <c:y val="3.3846204696821959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0000016276068158"/>
          <c:y val="0.19076951738208742"/>
          <c:w val="0.7633345757398694"/>
          <c:h val="0.67077023853701701"/>
        </c:manualLayout>
      </c:layout>
      <c:barChart>
        <c:barDir val="col"/>
        <c:grouping val="clustered"/>
        <c:varyColors val="0"/>
        <c:ser>
          <c:idx val="0"/>
          <c:order val="0"/>
          <c:tx>
            <c:v>Pre %</c:v>
          </c:tx>
          <c:spPr>
            <a:solidFill>
              <a:srgbClr val="5775BD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'\\h-fs02\data\prIME\Projects\2014 Projects\Active\Immunoncology National Educ Curriculum -034\Clinical\ARS\GrandRoundsTampa\[GrandRoundsLiveSimulcastEdTrakARSdata_BD.xls]Sheet1'!$A$608:$A$610</c:f>
              <c:strCache>
                <c:ptCount val="3"/>
                <c:pt idx="0">
                  <c:v>Offer hospice</c:v>
                </c:pt>
                <c:pt idx="1">
                  <c:v>Offer pazopanib</c:v>
                </c:pt>
                <c:pt idx="2">
                  <c:v>Rescan in 8 weeks</c:v>
                </c:pt>
              </c:strCache>
            </c:strRef>
          </c:cat>
          <c:val>
            <c:numRef>
              <c:f>'\\h-fs02\data\prIME\Projects\2014 Projects\Active\Immunoncology National Educ Curriculum -034\Clinical\ARS\GrandRoundsTampa\[GrandRoundsLiveSimulcastEdTrakARSdata_BD.xls]Sheet1'!$D$608:$D$610</c:f>
              <c:numCache>
                <c:formatCode>General</c:formatCode>
                <c:ptCount val="3"/>
                <c:pt idx="0">
                  <c:v>7.0000000000000007E-2</c:v>
                </c:pt>
                <c:pt idx="1">
                  <c:v>0.21</c:v>
                </c:pt>
                <c:pt idx="2">
                  <c:v>0.71</c:v>
                </c:pt>
              </c:numCache>
            </c:numRef>
          </c:val>
        </c:ser>
        <c:ser>
          <c:idx val="1"/>
          <c:order val="1"/>
          <c:tx>
            <c:v>Post %</c:v>
          </c:tx>
          <c:spPr>
            <a:solidFill>
              <a:srgbClr val="91C642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'\\h-fs02\data\prIME\Projects\2014 Projects\Active\Immunoncology National Educ Curriculum -034\Clinical\ARS\GrandRoundsTampa\[GrandRoundsLiveSimulcastEdTrakARSdata_BD.xls]Sheet1'!$A$608:$A$610</c:f>
              <c:strCache>
                <c:ptCount val="3"/>
                <c:pt idx="0">
                  <c:v>Offer hospice</c:v>
                </c:pt>
                <c:pt idx="1">
                  <c:v>Offer pazopanib</c:v>
                </c:pt>
                <c:pt idx="2">
                  <c:v>Rescan in 8 weeks</c:v>
                </c:pt>
              </c:strCache>
            </c:strRef>
          </c:cat>
          <c:val>
            <c:numRef>
              <c:f>'\\h-fs02\data\prIME\Projects\2014 Projects\Active\Immunoncology National Educ Curriculum -034\Clinical\ARS\GrandRoundsTampa\[GrandRoundsLiveSimulcastEdTrakARSdata_BD.xls]Sheet1'!$E$608:$E$610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4298496"/>
        <c:axId val="74300032"/>
      </c:barChart>
      <c:catAx>
        <c:axId val="74298496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7430003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74300032"/>
        <c:scaling>
          <c:orientation val="minMax"/>
          <c:max val="1"/>
          <c:min val="0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General" sourceLinked="1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74298496"/>
        <c:crosses val="autoZero"/>
        <c:crossBetween val="between"/>
      </c:valAx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n-US"/>
              <a:t>What would you offer as first-line therapy?</a:t>
            </a:r>
          </a:p>
        </c:rich>
      </c:tx>
      <c:layout>
        <c:manualLayout>
          <c:xMode val="edge"/>
          <c:yMode val="edge"/>
          <c:x val="0.29500048014401065"/>
          <c:y val="3.3846204696821959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0000016276068158"/>
          <c:y val="0.19076951738208742"/>
          <c:w val="0.7633345757398694"/>
          <c:h val="0.47076993805579637"/>
        </c:manualLayout>
      </c:layout>
      <c:barChart>
        <c:barDir val="col"/>
        <c:grouping val="clustered"/>
        <c:varyColors val="0"/>
        <c:ser>
          <c:idx val="0"/>
          <c:order val="0"/>
          <c:tx>
            <c:v>Pre %</c:v>
          </c:tx>
          <c:spPr>
            <a:solidFill>
              <a:srgbClr val="5775BD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'\\h-fs02\data\prIME\Projects\2014 Projects\Active\Immunoncology National Educ Curriculum -034\Clinical\ARS\GrandRoundsTampa\[GrandRoundsLiveSimulcastEdTrakARSdata_BD.xls]Sheet1'!$A$632:$A$637</c:f>
              <c:strCache>
                <c:ptCount val="6"/>
                <c:pt idx="0">
                  <c:v>Chemotherapy</c:v>
                </c:pt>
                <c:pt idx="1">
                  <c:v>C-kit inhibitor (imatinib)</c:v>
                </c:pt>
                <c:pt idx="2">
                  <c:v>Ipilimumab</c:v>
                </c:pt>
                <c:pt idx="3">
                  <c:v>Anti-PD-1</c:v>
                </c:pt>
                <c:pt idx="4">
                  <c:v>Combination of ipilimumab and anti-PD-1</c:v>
                </c:pt>
                <c:pt idx="5">
                  <c:v>Comfort care</c:v>
                </c:pt>
              </c:strCache>
            </c:strRef>
          </c:cat>
          <c:val>
            <c:numRef>
              <c:f>'\\h-fs02\data\prIME\Projects\2014 Projects\Active\Immunoncology National Educ Curriculum -034\Clinical\ARS\GrandRoundsTampa\[GrandRoundsLiveSimulcastEdTrakARSdata_BD.xls]Sheet1'!$D$632:$D$637</c:f>
              <c:numCache>
                <c:formatCode>General</c:formatCode>
                <c:ptCount val="6"/>
                <c:pt idx="0">
                  <c:v>0</c:v>
                </c:pt>
                <c:pt idx="1">
                  <c:v>0.53</c:v>
                </c:pt>
                <c:pt idx="2">
                  <c:v>7.0000000000000007E-2</c:v>
                </c:pt>
                <c:pt idx="3">
                  <c:v>0</c:v>
                </c:pt>
                <c:pt idx="4">
                  <c:v>0.4</c:v>
                </c:pt>
                <c:pt idx="5">
                  <c:v>0</c:v>
                </c:pt>
              </c:numCache>
            </c:numRef>
          </c:val>
        </c:ser>
        <c:ser>
          <c:idx val="1"/>
          <c:order val="1"/>
          <c:tx>
            <c:v>Post %</c:v>
          </c:tx>
          <c:spPr>
            <a:solidFill>
              <a:srgbClr val="91C642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'\\h-fs02\data\prIME\Projects\2014 Projects\Active\Immunoncology National Educ Curriculum -034\Clinical\ARS\GrandRoundsTampa\[GrandRoundsLiveSimulcastEdTrakARSdata_BD.xls]Sheet1'!$A$632:$A$637</c:f>
              <c:strCache>
                <c:ptCount val="6"/>
                <c:pt idx="0">
                  <c:v>Chemotherapy</c:v>
                </c:pt>
                <c:pt idx="1">
                  <c:v>C-kit inhibitor (imatinib)</c:v>
                </c:pt>
                <c:pt idx="2">
                  <c:v>Ipilimumab</c:v>
                </c:pt>
                <c:pt idx="3">
                  <c:v>Anti-PD-1</c:v>
                </c:pt>
                <c:pt idx="4">
                  <c:v>Combination of ipilimumab and anti-PD-1</c:v>
                </c:pt>
                <c:pt idx="5">
                  <c:v>Comfort care</c:v>
                </c:pt>
              </c:strCache>
            </c:strRef>
          </c:cat>
          <c:val>
            <c:numRef>
              <c:f>'\\h-fs02\data\prIME\Projects\2014 Projects\Active\Immunoncology National Educ Curriculum -034\Clinical\ARS\GrandRoundsTampa\[GrandRoundsLiveSimulcastEdTrakARSdata_BD.xls]Sheet1'!$E$632:$E$637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31430400"/>
        <c:axId val="237073536"/>
      </c:barChart>
      <c:catAx>
        <c:axId val="231430400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-540000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3707353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37073536"/>
        <c:scaling>
          <c:orientation val="minMax"/>
          <c:max val="1"/>
          <c:min val="0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General" sourceLinked="1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31430400"/>
        <c:crosses val="autoZero"/>
        <c:crossBetween val="between"/>
      </c:valAx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n-US"/>
              <a:t>What would you offer next?</a:t>
            </a:r>
          </a:p>
        </c:rich>
      </c:tx>
      <c:layout>
        <c:manualLayout>
          <c:xMode val="edge"/>
          <c:yMode val="edge"/>
          <c:x val="0.36666726345583245"/>
          <c:y val="3.3846204696821959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0000016276068158"/>
          <c:y val="0.19076951738208742"/>
          <c:w val="0.7633345757398694"/>
          <c:h val="0.47076993805579637"/>
        </c:manualLayout>
      </c:layout>
      <c:barChart>
        <c:barDir val="col"/>
        <c:grouping val="clustered"/>
        <c:varyColors val="0"/>
        <c:ser>
          <c:idx val="0"/>
          <c:order val="0"/>
          <c:tx>
            <c:v>Pre %</c:v>
          </c:tx>
          <c:spPr>
            <a:solidFill>
              <a:srgbClr val="5775BD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'\\h-fs02\data\prIME\Projects\2014 Projects\Active\Immunoncology National Educ Curriculum -034\Clinical\ARS\GrandRoundsTampa\[GrandRoundsLiveSimulcastEdTrakARSdata_BD.xls]Sheet1'!$A$656:$A$661</c:f>
              <c:strCache>
                <c:ptCount val="6"/>
                <c:pt idx="0">
                  <c:v>Chemotherapy</c:v>
                </c:pt>
                <c:pt idx="1">
                  <c:v>C-kit inhibitor (imatinib)</c:v>
                </c:pt>
                <c:pt idx="2">
                  <c:v>Ipilimumab</c:v>
                </c:pt>
                <c:pt idx="3">
                  <c:v>Anti-PD-1</c:v>
                </c:pt>
                <c:pt idx="4">
                  <c:v>Combination of ipilimumab and anti-PD-1</c:v>
                </c:pt>
                <c:pt idx="5">
                  <c:v>Comfort care</c:v>
                </c:pt>
              </c:strCache>
            </c:strRef>
          </c:cat>
          <c:val>
            <c:numRef>
              <c:f>'\\h-fs02\data\prIME\Projects\2014 Projects\Active\Immunoncology National Educ Curriculum -034\Clinical\ARS\GrandRoundsTampa\[GrandRoundsLiveSimulcastEdTrakARSdata_BD.xls]Sheet1'!$D$656:$D$661</c:f>
              <c:numCache>
                <c:formatCode>General</c:formatCode>
                <c:ptCount val="6"/>
                <c:pt idx="0">
                  <c:v>0</c:v>
                </c:pt>
                <c:pt idx="1">
                  <c:v>0.28999999999999998</c:v>
                </c:pt>
                <c:pt idx="2">
                  <c:v>0.14000000000000001</c:v>
                </c:pt>
                <c:pt idx="3">
                  <c:v>0.21</c:v>
                </c:pt>
                <c:pt idx="4">
                  <c:v>0.21</c:v>
                </c:pt>
                <c:pt idx="5">
                  <c:v>0.14000000000000001</c:v>
                </c:pt>
              </c:numCache>
            </c:numRef>
          </c:val>
        </c:ser>
        <c:ser>
          <c:idx val="1"/>
          <c:order val="1"/>
          <c:tx>
            <c:v>Post %</c:v>
          </c:tx>
          <c:spPr>
            <a:solidFill>
              <a:srgbClr val="91C642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'\\h-fs02\data\prIME\Projects\2014 Projects\Active\Immunoncology National Educ Curriculum -034\Clinical\ARS\GrandRoundsTampa\[GrandRoundsLiveSimulcastEdTrakARSdata_BD.xls]Sheet1'!$A$656:$A$661</c:f>
              <c:strCache>
                <c:ptCount val="6"/>
                <c:pt idx="0">
                  <c:v>Chemotherapy</c:v>
                </c:pt>
                <c:pt idx="1">
                  <c:v>C-kit inhibitor (imatinib)</c:v>
                </c:pt>
                <c:pt idx="2">
                  <c:v>Ipilimumab</c:v>
                </c:pt>
                <c:pt idx="3">
                  <c:v>Anti-PD-1</c:v>
                </c:pt>
                <c:pt idx="4">
                  <c:v>Combination of ipilimumab and anti-PD-1</c:v>
                </c:pt>
                <c:pt idx="5">
                  <c:v>Comfort care</c:v>
                </c:pt>
              </c:strCache>
            </c:strRef>
          </c:cat>
          <c:val>
            <c:numRef>
              <c:f>'\\h-fs02\data\prIME\Projects\2014 Projects\Active\Immunoncology National Educ Curriculum -034\Clinical\ARS\GrandRoundsTampa\[GrandRoundsLiveSimulcastEdTrakARSdata_BD.xls]Sheet1'!$E$656:$E$661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39207936"/>
        <c:axId val="239209472"/>
      </c:barChart>
      <c:catAx>
        <c:axId val="239207936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-540000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3920947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39209472"/>
        <c:scaling>
          <c:orientation val="minMax"/>
          <c:max val="1"/>
          <c:min val="0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General" sourceLinked="1"/>
        <c:majorTickMark val="in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239207936"/>
        <c:crosses val="autoZero"/>
        <c:crossBetween val="between"/>
      </c:valAx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31372-7E64-4624-B551-BBABDD2DAD37}" type="datetimeFigureOut">
              <a:rPr lang="en-US" smtClean="0"/>
              <a:t>10/21/2014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AB566-D2B3-455B-ADF9-1E369DD5F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95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A6174F-D6B8-4F89-878D-9505230B7657}" type="slidenum">
              <a:rPr lang="en-US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001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4C9F0-25DF-46CF-BE76-58FFAB77E0AA}" type="slidenum">
              <a:rPr lang="en-US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81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0D0E0-3C5D-4ABD-AA1A-10994E2C6E79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320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465FC-66A0-4A29-A087-2A68DC89F350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026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05F667-B066-4A7C-A5D3-2B65053E6861}" type="slidenum">
              <a:rPr lang="en-US">
                <a:solidFill>
                  <a:prstClr val="black"/>
                </a:solidFill>
              </a:rPr>
              <a:pPr>
                <a:defRPr/>
              </a:pPr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283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33BF40-7DC0-4283-9F8D-F74FCF712C5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041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380F7C-D438-4A05-A811-3011C45FBEED}" type="slidenum">
              <a:rPr lang="en-US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89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98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1198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05E887E-EAE1-2540-8BAA-087A1DDD61D9}" type="slidenum">
              <a:rPr lang="en-US" sz="1200">
                <a:solidFill>
                  <a:srgbClr val="000000"/>
                </a:solidFill>
                <a:latin typeface="Calibri" charset="0"/>
              </a:rPr>
              <a:pPr eaLnBrk="1" hangingPunct="1"/>
              <a:t>50</a:t>
            </a:fld>
            <a:endParaRPr lang="en-US" sz="120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120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 userDrawn="1"/>
        </p:nvSpPr>
        <p:spPr bwMode="hidden">
          <a:xfrm>
            <a:off x="0" y="0"/>
            <a:ext cx="9144000" cy="58674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4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1788" y="1638300"/>
            <a:ext cx="8480425" cy="1470025"/>
          </a:xfrm>
        </p:spPr>
        <p:txBody>
          <a:bodyPr anchor="b"/>
          <a:lstStyle>
            <a:lvl1pPr>
              <a:defRPr sz="4400" smtClean="0"/>
            </a:lvl1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94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8613" y="4343400"/>
            <a:ext cx="8486775" cy="1870075"/>
          </a:xfrm>
        </p:spPr>
        <p:txBody>
          <a:bodyPr/>
          <a:lstStyle>
            <a:lvl1pPr marL="0" indent="0" algn="ctr">
              <a:buFontTx/>
              <a:buNone/>
              <a:defRPr sz="2800" smtClean="0"/>
            </a:lvl1pPr>
          </a:lstStyle>
          <a:p>
            <a:r>
              <a:rPr lang="en-US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01546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anchorCtr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38240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544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0354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834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3533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695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3746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2137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6940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626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840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3939047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/>
          <p:cNvSpPr>
            <a:spLocks noChangeArrowheads="1"/>
          </p:cNvSpPr>
          <p:nvPr userDrawn="1"/>
        </p:nvSpPr>
        <p:spPr bwMode="hidden">
          <a:xfrm>
            <a:off x="0" y="0"/>
            <a:ext cx="9144000" cy="58674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8138" y="214313"/>
            <a:ext cx="8467725" cy="1143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3538" y="1600200"/>
            <a:ext cx="84169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2865949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135" r:id="rId1"/>
    <p:sldLayoutId id="2147484136" r:id="rId2"/>
    <p:sldLayoutId id="2147484137" r:id="rId3"/>
    <p:sldLayoutId id="2147484138" r:id="rId4"/>
    <p:sldLayoutId id="2147484139" r:id="rId5"/>
    <p:sldLayoutId id="2147484140" r:id="rId6"/>
    <p:sldLayoutId id="2147484141" r:id="rId7"/>
    <p:sldLayoutId id="2147484142" r:id="rId8"/>
    <p:sldLayoutId id="2147484143" r:id="rId9"/>
    <p:sldLayoutId id="2147484144" r:id="rId10"/>
    <p:sldLayoutId id="2147484145" r:id="rId11"/>
    <p:sldLayoutId id="2147484146" r:id="rId12"/>
    <p:sldLayoutId id="2147484147" r:id="rId13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40000"/>
        </a:spcBef>
        <a:spcAft>
          <a:spcPct val="0"/>
        </a:spcAft>
        <a:buClr>
          <a:schemeClr val="tx2"/>
        </a:buClr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800" b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-"/>
        <a:defRPr sz="24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sz="20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Immuno</a:t>
            </a:r>
            <a:r>
              <a:rPr lang="en-US" i="1" dirty="0"/>
              <a:t>-oncology Comes of Age: Immunotherapy in the Clinic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06174"/>
            <a:ext cx="6858000" cy="1742535"/>
          </a:xfrm>
        </p:spPr>
        <p:txBody>
          <a:bodyPr>
            <a:normAutofit/>
          </a:bodyPr>
          <a:lstStyle/>
          <a:p>
            <a:r>
              <a:rPr lang="en-US" dirty="0" smtClean="0"/>
              <a:t>Mario </a:t>
            </a:r>
            <a:r>
              <a:rPr lang="en-US" dirty="0" err="1" smtClean="0"/>
              <a:t>Sznol</a:t>
            </a:r>
            <a:r>
              <a:rPr lang="en-US" dirty="0" smtClean="0"/>
              <a:t>, MD</a:t>
            </a:r>
          </a:p>
          <a:p>
            <a:r>
              <a:rPr lang="en-US" dirty="0" smtClean="0"/>
              <a:t>Yale Cancer Center</a:t>
            </a:r>
          </a:p>
          <a:p>
            <a:r>
              <a:rPr lang="en-US" dirty="0" smtClean="0"/>
              <a:t>New Haven, Connecticut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83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27808" y="247650"/>
            <a:ext cx="8120418" cy="12001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Nivolumab</a:t>
            </a:r>
            <a:r>
              <a:rPr lang="en-US" dirty="0" smtClean="0"/>
              <a:t> OS by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</a:t>
            </a:r>
            <a:r>
              <a:rPr lang="en-US" dirty="0" smtClean="0"/>
              <a:t>istology </a:t>
            </a:r>
            <a:r>
              <a:rPr lang="en-US" dirty="0" smtClean="0"/>
              <a:t>in NSCLC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patients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1" y="1508184"/>
            <a:ext cx="5756002" cy="4656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91069" y="6441743"/>
            <a:ext cx="5527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Brahmer</a:t>
            </a:r>
            <a:r>
              <a:rPr lang="en-US" sz="1200" b="1" dirty="0" smtClean="0"/>
              <a:t> JR, et al. </a:t>
            </a:r>
            <a:r>
              <a:rPr lang="en-US" sz="1200" b="1" i="1" dirty="0" smtClean="0"/>
              <a:t>J </a:t>
            </a:r>
            <a:r>
              <a:rPr lang="en-US" sz="1200" b="1" i="1" dirty="0" err="1" smtClean="0"/>
              <a:t>Clin</a:t>
            </a:r>
            <a:r>
              <a:rPr lang="en-US" sz="1200" b="1" i="1" dirty="0" smtClean="0"/>
              <a:t> </a:t>
            </a:r>
            <a:r>
              <a:rPr lang="en-US" sz="1200" b="1" i="1" dirty="0" err="1" smtClean="0"/>
              <a:t>Oncol</a:t>
            </a:r>
            <a:r>
              <a:rPr lang="en-US" sz="1200" b="1" i="1" dirty="0" smtClean="0"/>
              <a:t>. </a:t>
            </a:r>
            <a:r>
              <a:rPr lang="en-US" sz="1200" b="1" dirty="0" smtClean="0"/>
              <a:t>2014;32(5s): Abstract 8112.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5076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90008" y="157140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Nivolumab</a:t>
            </a:r>
            <a:r>
              <a:rPr lang="en-US" dirty="0" smtClean="0"/>
              <a:t> Multi-Dose: </a:t>
            </a:r>
            <a:br>
              <a:rPr lang="en-US" dirty="0" smtClean="0"/>
            </a:br>
            <a:r>
              <a:rPr lang="en-US" dirty="0" smtClean="0"/>
              <a:t>Safety in Total Population CA209-003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4294967295"/>
          </p:nvPr>
        </p:nvSpPr>
        <p:spPr>
          <a:xfrm>
            <a:off x="656232" y="1347148"/>
            <a:ext cx="7434262" cy="800100"/>
          </a:xfrm>
        </p:spPr>
        <p:txBody>
          <a:bodyPr/>
          <a:lstStyle/>
          <a:p>
            <a:pPr marL="228600" indent="-228600">
              <a:lnSpc>
                <a:spcPct val="90000"/>
              </a:lnSpc>
              <a:spcAft>
                <a:spcPts val="400"/>
              </a:spcAft>
            </a:pPr>
            <a:r>
              <a:rPr lang="sv-SE" sz="1800" dirty="0"/>
              <a:t>Drug-related AEs: all grades, 75%; grades 3–4, 17%</a:t>
            </a:r>
          </a:p>
          <a:p>
            <a:pPr marL="228600" indent="-228600"/>
            <a:r>
              <a:rPr lang="en-US" sz="1800" dirty="0"/>
              <a:t>Drug-related select AEs: all grades, 46%; grades 3–4, 6%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289447"/>
              </p:ext>
            </p:extLst>
          </p:nvPr>
        </p:nvGraphicFramePr>
        <p:xfrm>
          <a:off x="1077685" y="2210698"/>
          <a:ext cx="7184571" cy="454419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69857"/>
                <a:gridCol w="1543769"/>
                <a:gridCol w="1470945"/>
              </a:tblGrid>
              <a:tr h="276481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200" dirty="0" smtClean="0">
                          <a:solidFill>
                            <a:schemeClr val="bg2"/>
                          </a:solidFill>
                        </a:rPr>
                        <a:t>Select </a:t>
                      </a:r>
                      <a:r>
                        <a:rPr lang="en-US" sz="1050" b="1" kern="1200" dirty="0" smtClean="0">
                          <a:solidFill>
                            <a:schemeClr val="bg2"/>
                          </a:solidFill>
                        </a:rPr>
                        <a:t>AEs</a:t>
                      </a:r>
                      <a:endParaRPr lang="en-US" sz="1050" b="1" dirty="0">
                        <a:solidFill>
                          <a:schemeClr val="bg2"/>
                        </a:solidFill>
                      </a:endParaRPr>
                    </a:p>
                  </a:txBody>
                  <a:tcPr marL="68580" marR="68580" marT="0" marB="0" anchor="ctr"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200" dirty="0" smtClean="0">
                          <a:solidFill>
                            <a:schemeClr val="bg2"/>
                          </a:solidFill>
                        </a:rPr>
                        <a:t>Any</a:t>
                      </a:r>
                      <a:r>
                        <a:rPr lang="en-US" sz="1050" b="1" kern="1200" baseline="0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sz="1050" b="1" kern="1200" dirty="0" smtClean="0">
                          <a:solidFill>
                            <a:schemeClr val="bg2"/>
                          </a:solidFill>
                        </a:rPr>
                        <a:t>Grade n (%)</a:t>
                      </a:r>
                      <a:endParaRPr lang="en-US" sz="1050" b="1" dirty="0">
                        <a:solidFill>
                          <a:schemeClr val="bg2"/>
                        </a:solidFill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1050" b="1" kern="1200" dirty="0" smtClean="0">
                          <a:solidFill>
                            <a:schemeClr val="bg2"/>
                          </a:solidFill>
                        </a:rPr>
                        <a:t>Grade 3–4, n (%)</a:t>
                      </a:r>
                      <a:endParaRPr lang="en-US" sz="1050" b="1" dirty="0">
                        <a:solidFill>
                          <a:schemeClr val="bg2"/>
                        </a:solidFill>
                      </a:endParaRPr>
                    </a:p>
                  </a:txBody>
                  <a:tcPr marL="68580" marR="68580" marT="0" marB="0" anchor="ctr"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</a:tr>
              <a:tr h="131658">
                <a:tc>
                  <a:txBody>
                    <a:bodyPr/>
                    <a:lstStyle/>
                    <a:p>
                      <a:pPr lvl="0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Any select AEs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685800" algn="r"/>
                        </a:tabLst>
                        <a:defRPr/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140 (45.8)</a:t>
                      </a:r>
                      <a:endParaRPr lang="en-US" sz="1000" b="1" dirty="0" smtClean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E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19 (6.2)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EFF"/>
                    </a:solidFill>
                  </a:tcPr>
                </a:tc>
              </a:tr>
              <a:tr h="131658">
                <a:tc>
                  <a:txBody>
                    <a:bodyPr/>
                    <a:lstStyle/>
                    <a:p>
                      <a:pPr lvl="0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fi-FI" sz="1000" b="1" kern="1200" dirty="0" err="1" smtClean="0">
                          <a:solidFill>
                            <a:schemeClr val="bg1"/>
                          </a:solidFill>
                        </a:rPr>
                        <a:t>Skin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685800" algn="r"/>
                        </a:tabLst>
                        <a:defRPr/>
                      </a:pPr>
                      <a:r>
                        <a:rPr lang="fi-FI" sz="1000" b="1" kern="1200" dirty="0" smtClean="0">
                          <a:solidFill>
                            <a:schemeClr val="bg1"/>
                          </a:solidFill>
                        </a:rPr>
                        <a:t>	75 (24.5)</a:t>
                      </a:r>
                      <a:endParaRPr lang="en-US" sz="1000" b="1" dirty="0" smtClean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fi-FI" sz="1000" b="1" kern="1200" dirty="0" smtClean="0">
                          <a:solidFill>
                            <a:schemeClr val="bg1"/>
                          </a:solidFill>
                        </a:rPr>
                        <a:t>	1 (0.3)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</a:tr>
              <a:tr h="131658">
                <a:tc>
                  <a:txBody>
                    <a:bodyPr/>
                    <a:lstStyle/>
                    <a:p>
                      <a:pPr marL="171450" lvl="1" indent="-1588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Rash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685800" algn="r"/>
                        </a:tabLst>
                        <a:defRPr/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45 (14.7)</a:t>
                      </a:r>
                      <a:endParaRPr lang="en-US" sz="1000" b="1" dirty="0" smtClean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0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</a:tr>
              <a:tr h="131658">
                <a:tc>
                  <a:txBody>
                    <a:bodyPr/>
                    <a:lstStyle/>
                    <a:p>
                      <a:pPr marL="171450" lvl="1" indent="-1588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fi-FI" sz="1000" b="1" kern="1200" dirty="0" err="1" smtClean="0">
                          <a:solidFill>
                            <a:schemeClr val="bg1"/>
                          </a:solidFill>
                        </a:rPr>
                        <a:t>Pruritus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fi-FI" sz="1000" b="1" kern="1200" dirty="0" smtClean="0">
                          <a:solidFill>
                            <a:schemeClr val="bg1"/>
                          </a:solidFill>
                        </a:rPr>
                        <a:t>	32 (10.5)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fi-FI" sz="1000" b="1" kern="1200" dirty="0" smtClean="0">
                          <a:solidFill>
                            <a:schemeClr val="bg1"/>
                          </a:solidFill>
                        </a:rPr>
                        <a:t>	1 (0.3)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</a:tr>
              <a:tr h="131658">
                <a:tc>
                  <a:txBody>
                    <a:bodyPr/>
                    <a:lstStyle/>
                    <a:p>
                      <a:pPr marL="171450" lvl="1" indent="-1588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Rash pruritic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7 (2.3)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0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</a:tr>
              <a:tr h="131658">
                <a:tc>
                  <a:txBody>
                    <a:bodyPr/>
                    <a:lstStyle/>
                    <a:p>
                      <a:pPr marL="171450" lvl="1" indent="-1588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Urticaria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6 (2.0)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0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</a:tr>
              <a:tr h="131658">
                <a:tc>
                  <a:txBody>
                    <a:bodyPr/>
                    <a:lstStyle/>
                    <a:p>
                      <a:pPr marL="171450" lvl="1" indent="-1588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Photosensitivity reaction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5 (1.6)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0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</a:tr>
              <a:tr h="131658">
                <a:tc>
                  <a:txBody>
                    <a:bodyPr/>
                    <a:lstStyle/>
                    <a:p>
                      <a:pPr marL="171450" lvl="1" indent="-1588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Rash macular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4 (1.3)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1 (0.3)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</a:tr>
              <a:tr h="131658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fr-FR" sz="1000" b="1" kern="1200" dirty="0" smtClean="0">
                          <a:solidFill>
                            <a:schemeClr val="bg1"/>
                          </a:solidFill>
                        </a:rPr>
                        <a:t>Gastrointestinal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fr-FR" sz="1000" b="1" kern="1200" dirty="0" smtClean="0">
                          <a:solidFill>
                            <a:schemeClr val="bg1"/>
                          </a:solidFill>
                        </a:rPr>
                        <a:t>	44 (14.1)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685800" algn="r"/>
                        </a:tabLst>
                        <a:defRPr/>
                      </a:pPr>
                      <a:r>
                        <a:rPr lang="fr-FR" sz="1000" b="1" kern="1200" dirty="0" smtClean="0">
                          <a:solidFill>
                            <a:schemeClr val="bg1"/>
                          </a:solidFill>
                        </a:rPr>
                        <a:t>	3 (1.0)</a:t>
                      </a:r>
                      <a:endParaRPr lang="en-US" sz="1000" b="1" dirty="0" smtClean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FF"/>
                    </a:solidFill>
                  </a:tcPr>
                </a:tc>
              </a:tr>
              <a:tr h="131658">
                <a:tc>
                  <a:txBody>
                    <a:bodyPr/>
                    <a:lstStyle/>
                    <a:p>
                      <a:pPr marL="171450" lvl="1" indent="-1588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ro-RO" sz="1000" b="1" kern="1200" dirty="0" smtClean="0">
                          <a:solidFill>
                            <a:schemeClr val="bg1"/>
                          </a:solidFill>
                        </a:rPr>
                        <a:t>Diarrhea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</a:t>
                      </a:r>
                      <a:r>
                        <a:rPr lang="ro-RO" sz="1000" b="1" kern="1200" dirty="0" smtClean="0">
                          <a:solidFill>
                            <a:schemeClr val="bg1"/>
                          </a:solidFill>
                        </a:rPr>
                        <a:t>41 (13.4)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</a:t>
                      </a:r>
                      <a:r>
                        <a:rPr lang="ro-RO" sz="1000" b="1" kern="1200" dirty="0" smtClean="0">
                          <a:solidFill>
                            <a:schemeClr val="bg1"/>
                          </a:solidFill>
                        </a:rPr>
                        <a:t>3 (1.0)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FF"/>
                    </a:solidFill>
                  </a:tcPr>
                </a:tc>
              </a:tr>
              <a:tr h="131658">
                <a:tc>
                  <a:txBody>
                    <a:bodyPr/>
                    <a:lstStyle/>
                    <a:p>
                      <a:pPr marL="171450" lvl="1" indent="-1588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de-DE" sz="1000" b="1" kern="1200" dirty="0" err="1" smtClean="0">
                          <a:solidFill>
                            <a:schemeClr val="bg1"/>
                          </a:solidFill>
                        </a:rPr>
                        <a:t>Colitis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de-DE" sz="1000" b="1" kern="1200" dirty="0" smtClean="0">
                          <a:solidFill>
                            <a:schemeClr val="bg1"/>
                          </a:solidFill>
                        </a:rPr>
                        <a:t>	6 (2.0)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de-DE" sz="1000" b="1" kern="1200" dirty="0" smtClean="0">
                          <a:solidFill>
                            <a:schemeClr val="bg1"/>
                          </a:solidFill>
                        </a:rPr>
                        <a:t>	2 (0.7)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FF"/>
                    </a:solidFill>
                  </a:tcPr>
                </a:tc>
              </a:tr>
              <a:tr h="131658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Endocrinopathies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29 (9.5)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3 (1.0)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</a:tr>
              <a:tr h="131658">
                <a:tc>
                  <a:txBody>
                    <a:bodyPr/>
                    <a:lstStyle/>
                    <a:p>
                      <a:pPr marL="111125" lvl="1" indent="-1588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  Blood thyroid-stimulating</a:t>
                      </a:r>
                      <a:r>
                        <a:rPr lang="en-US" sz="1000" b="1" kern="12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hormone increased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11 (3.6)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1 (0.3)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</a:tr>
              <a:tr h="131658">
                <a:tc>
                  <a:txBody>
                    <a:bodyPr/>
                    <a:lstStyle/>
                    <a:p>
                      <a:pPr marL="171450" lvl="1" indent="-1588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Hypothyroidism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11 (3.6)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1 (0.3)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</a:tr>
              <a:tr h="131658">
                <a:tc>
                  <a:txBody>
                    <a:bodyPr/>
                    <a:lstStyle/>
                    <a:p>
                      <a:pPr marL="171450" lvl="1" indent="-1588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Hyperthyroidism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 	4 (1.3)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1 (0.3)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</a:tr>
              <a:tr h="131658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Hepatic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18 (5.9)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 	4 (1.3)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FF"/>
                    </a:solidFill>
                  </a:tcPr>
                </a:tc>
              </a:tr>
              <a:tr h="131658">
                <a:tc>
                  <a:txBody>
                    <a:bodyPr/>
                    <a:lstStyle/>
                    <a:p>
                      <a:pPr marL="171450" lvl="1" indent="-1588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Alanine aminotransferase increased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11 (3.6)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1 (0.3)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FF"/>
                    </a:solidFill>
                  </a:tcPr>
                </a:tc>
              </a:tr>
              <a:tr h="131658">
                <a:tc>
                  <a:txBody>
                    <a:bodyPr/>
                    <a:lstStyle/>
                    <a:p>
                      <a:pPr marL="171450" lvl="1" indent="-1588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Aspartate aminotransferase increased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9 (2.9)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0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FF"/>
                    </a:solidFill>
                  </a:tcPr>
                </a:tc>
              </a:tr>
              <a:tr h="131658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Pulmonary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17 (5.6)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685800" algn="r"/>
                        </a:tabLst>
                        <a:defRPr/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 	6 (2.0)</a:t>
                      </a:r>
                      <a:endParaRPr lang="en-US" sz="1000" b="1" dirty="0" smtClean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</a:tr>
              <a:tr h="131658">
                <a:tc>
                  <a:txBody>
                    <a:bodyPr/>
                    <a:lstStyle/>
                    <a:p>
                      <a:pPr marL="171450" lvl="1" indent="-1588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nl-NL" sz="1000" b="1" kern="1200" dirty="0" smtClean="0">
                          <a:solidFill>
                            <a:schemeClr val="bg1"/>
                          </a:solidFill>
                        </a:rPr>
                        <a:t>Pneumonitis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nl-NL" sz="1000" b="1" kern="1200" dirty="0" smtClean="0">
                          <a:solidFill>
                            <a:schemeClr val="bg1"/>
                          </a:solidFill>
                        </a:rPr>
                        <a:t>	12 (3.9)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685800" algn="r"/>
                        </a:tabLst>
                        <a:defRPr/>
                      </a:pPr>
                      <a:r>
                        <a:rPr lang="nl-NL" sz="1000" b="1" kern="1200" dirty="0" smtClean="0">
                          <a:solidFill>
                            <a:schemeClr val="bg1"/>
                          </a:solidFill>
                        </a:rPr>
                        <a:t>	4 (1.3)</a:t>
                      </a:r>
                      <a:endParaRPr lang="en-US" sz="1000" b="1" dirty="0" smtClean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</a:tr>
              <a:tr h="131658">
                <a:tc>
                  <a:txBody>
                    <a:bodyPr/>
                    <a:lstStyle/>
                    <a:p>
                      <a:pPr lvl="0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Infusion reaction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685800" algn="r"/>
                        </a:tabLst>
                        <a:defRPr/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15 (4.9)</a:t>
                      </a:r>
                      <a:endParaRPr lang="en-US" sz="1000" b="1" dirty="0" smtClean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2 (0.7)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FF"/>
                    </a:solidFill>
                  </a:tcPr>
                </a:tc>
              </a:tr>
              <a:tr h="131658">
                <a:tc>
                  <a:txBody>
                    <a:bodyPr/>
                    <a:lstStyle/>
                    <a:p>
                      <a:pPr marL="171450" lvl="1" indent="-1588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Infusion-related reaction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12 (3.9)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685800" algn="r"/>
                        </a:tabLst>
                        <a:defRPr/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0</a:t>
                      </a:r>
                      <a:endParaRPr lang="en-US" sz="1000" b="1" dirty="0" smtClean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FF"/>
                    </a:solidFill>
                  </a:tcPr>
                </a:tc>
              </a:tr>
              <a:tr h="131658">
                <a:tc>
                  <a:txBody>
                    <a:bodyPr/>
                    <a:lstStyle/>
                    <a:p>
                      <a:pPr marL="171450" lvl="1" indent="-1588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Hypersensitivity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685800" algn="r"/>
                        </a:tabLst>
                        <a:defRPr/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4 (1.3)</a:t>
                      </a:r>
                      <a:endParaRPr lang="en-US" sz="1000" b="1" dirty="0" smtClean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2 (0.7)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EFF"/>
                    </a:solidFill>
                  </a:tcPr>
                </a:tc>
              </a:tr>
              <a:tr h="131658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Renal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6 (2.0)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1 (0.3)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</a:tr>
              <a:tr h="131658">
                <a:tc>
                  <a:txBody>
                    <a:bodyPr/>
                    <a:lstStyle/>
                    <a:p>
                      <a:pPr marL="171450" lvl="1" indent="-1588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Blood creatinine increased 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4 (1.3)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Aft>
                          <a:spcPts val="0"/>
                        </a:spcAft>
                        <a:tabLst>
                          <a:tab pos="685800" algn="r"/>
                        </a:tabLst>
                      </a:pPr>
                      <a:r>
                        <a:rPr lang="en-US" sz="1000" b="1" kern="1200" dirty="0" smtClean="0">
                          <a:solidFill>
                            <a:schemeClr val="bg1"/>
                          </a:solidFill>
                        </a:rPr>
                        <a:t>	1 (0.3)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Arial Narrow"/>
                        <a:cs typeface="Arial Narrow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BFE"/>
                    </a:solidFill>
                  </a:tcPr>
                </a:tc>
              </a:tr>
              <a:tr h="838709">
                <a:tc gridSpan="3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27432" marB="2743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 bwMode="auto">
          <a:xfrm>
            <a:off x="0" y="4871853"/>
            <a:ext cx="1066800" cy="129309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285750" y="6384151"/>
            <a:ext cx="8561388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b">
            <a:spAutoFit/>
          </a:bodyPr>
          <a:lstStyle/>
          <a:p>
            <a:r>
              <a:rPr lang="en-US" altLang="en-US" sz="1200" b="1" dirty="0" err="1">
                <a:ea typeface="MS PGothic" pitchFamily="34" charset="-128"/>
              </a:rPr>
              <a:t>Topalian</a:t>
            </a:r>
            <a:r>
              <a:rPr lang="en-US" altLang="en-US" sz="1200" b="1" dirty="0">
                <a:ea typeface="MS PGothic" pitchFamily="34" charset="-128"/>
              </a:rPr>
              <a:t> SL, et al. </a:t>
            </a:r>
            <a:r>
              <a:rPr lang="en-US" altLang="en-US" sz="1200" b="1" i="1" dirty="0">
                <a:ea typeface="MS PGothic" pitchFamily="34" charset="-128"/>
              </a:rPr>
              <a:t>N </a:t>
            </a:r>
            <a:r>
              <a:rPr lang="en-US" altLang="en-US" sz="1200" b="1" i="1" dirty="0" err="1">
                <a:ea typeface="MS PGothic" pitchFamily="34" charset="-128"/>
              </a:rPr>
              <a:t>Engl</a:t>
            </a:r>
            <a:r>
              <a:rPr lang="en-US" altLang="en-US" sz="1200" b="1" i="1" dirty="0">
                <a:ea typeface="MS PGothic" pitchFamily="34" charset="-128"/>
              </a:rPr>
              <a:t> J Med</a:t>
            </a:r>
            <a:r>
              <a:rPr lang="en-US" altLang="en-US" sz="1200" b="1" dirty="0">
                <a:ea typeface="MS PGothic" pitchFamily="34" charset="-128"/>
              </a:rPr>
              <a:t>. 2012;366:2443-2454.</a:t>
            </a:r>
          </a:p>
        </p:txBody>
      </p:sp>
    </p:spTree>
    <p:extLst>
      <p:ext uri="{BB962C8B-B14F-4D97-AF65-F5344CB8AC3E}">
        <p14:creationId xmlns:p14="http://schemas.microsoft.com/office/powerpoint/2010/main" val="126648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405277"/>
              </p:ext>
            </p:extLst>
          </p:nvPr>
        </p:nvGraphicFramePr>
        <p:xfrm>
          <a:off x="191073" y="1231526"/>
          <a:ext cx="8748212" cy="503215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65023"/>
                <a:gridCol w="1310185"/>
                <a:gridCol w="832513"/>
                <a:gridCol w="791570"/>
                <a:gridCol w="1078173"/>
                <a:gridCol w="955344"/>
                <a:gridCol w="1021877"/>
                <a:gridCol w="1093527"/>
              </a:tblGrid>
              <a:tr h="1128568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2"/>
                          </a:solidFill>
                        </a:rPr>
                        <a:t>Agent</a:t>
                      </a:r>
                      <a:endParaRPr lang="en-US" sz="1600" dirty="0">
                        <a:solidFill>
                          <a:schemeClr val="bg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2"/>
                          </a:solidFill>
                        </a:rPr>
                        <a:t>Dose and schedule</a:t>
                      </a:r>
                      <a:endParaRPr lang="en-US" sz="1600" dirty="0">
                        <a:solidFill>
                          <a:schemeClr val="bg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2"/>
                          </a:solidFill>
                        </a:rPr>
                        <a:t>N=</a:t>
                      </a:r>
                      <a:endParaRPr lang="en-US" sz="1600" dirty="0">
                        <a:solidFill>
                          <a:schemeClr val="bg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2"/>
                          </a:solidFill>
                        </a:rPr>
                        <a:t>ORR (%)</a:t>
                      </a:r>
                      <a:endParaRPr lang="en-US" sz="1600" dirty="0">
                        <a:solidFill>
                          <a:schemeClr val="bg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2"/>
                          </a:solidFill>
                        </a:rPr>
                        <a:t>Median response duration, months</a:t>
                      </a:r>
                      <a:endParaRPr lang="en-US" sz="1600" dirty="0">
                        <a:solidFill>
                          <a:schemeClr val="bg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2"/>
                          </a:solidFill>
                        </a:rPr>
                        <a:t>Median PFS/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bg2"/>
                          </a:solidFill>
                        </a:rPr>
                        <a:t>24 week PFS</a:t>
                      </a:r>
                      <a:r>
                        <a:rPr lang="en-US" sz="1600" baseline="0" dirty="0" smtClean="0">
                          <a:solidFill>
                            <a:schemeClr val="bg2"/>
                          </a:solidFill>
                        </a:rPr>
                        <a:t> rate</a:t>
                      </a:r>
                      <a:endParaRPr lang="en-US" sz="1600" dirty="0">
                        <a:solidFill>
                          <a:schemeClr val="bg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2"/>
                          </a:solidFill>
                        </a:rPr>
                        <a:t>Median Survival </a:t>
                      </a:r>
                      <a:endParaRPr lang="en-US" sz="1600" dirty="0">
                        <a:solidFill>
                          <a:schemeClr val="bg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bg2"/>
                          </a:solidFill>
                        </a:rPr>
                        <a:t>1 </a:t>
                      </a:r>
                      <a:r>
                        <a:rPr lang="en-US" sz="1600" dirty="0" err="1" smtClean="0">
                          <a:solidFill>
                            <a:schemeClr val="bg2"/>
                          </a:solidFill>
                        </a:rPr>
                        <a:t>yr</a:t>
                      </a:r>
                      <a:r>
                        <a:rPr lang="en-US" sz="1600" dirty="0" smtClean="0">
                          <a:solidFill>
                            <a:schemeClr val="bg2"/>
                          </a:solidFill>
                        </a:rPr>
                        <a:t>/2 </a:t>
                      </a:r>
                      <a:r>
                        <a:rPr lang="en-US" sz="1600" dirty="0" err="1" smtClean="0">
                          <a:solidFill>
                            <a:schemeClr val="bg2"/>
                          </a:solidFill>
                        </a:rPr>
                        <a:t>yr</a:t>
                      </a:r>
                      <a:r>
                        <a:rPr lang="en-US" sz="1600" dirty="0" smtClean="0">
                          <a:solidFill>
                            <a:schemeClr val="bg2"/>
                          </a:solidFill>
                        </a:rPr>
                        <a:t> survival </a:t>
                      </a:r>
                      <a:endParaRPr lang="en-US" sz="1600" dirty="0">
                        <a:solidFill>
                          <a:schemeClr val="bg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708636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Nivolumab</a:t>
                      </a:r>
                      <a:endParaRPr lang="en-US" sz="1600" dirty="0" smtClean="0"/>
                    </a:p>
                    <a:p>
                      <a:r>
                        <a:rPr lang="en-US" sz="1600" dirty="0" smtClean="0"/>
                        <a:t>(Anti-PD1) 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0.3</a:t>
                      </a:r>
                      <a:r>
                        <a:rPr lang="en-US" sz="1600" baseline="0" dirty="0" smtClean="0"/>
                        <a:t>-10</a:t>
                      </a:r>
                    </a:p>
                    <a:p>
                      <a:r>
                        <a:rPr lang="en-US" sz="1600" baseline="0" dirty="0" smtClean="0"/>
                        <a:t>mg/kg q2w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107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32%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22.9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3.7 months</a:t>
                      </a:r>
                    </a:p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17.2</a:t>
                      </a:r>
                    </a:p>
                    <a:p>
                      <a:r>
                        <a:rPr lang="en-US" sz="1600" u="sng" dirty="0" smtClean="0"/>
                        <a:t>months</a:t>
                      </a:r>
                      <a:endParaRPr lang="en-US" sz="1600" b="1" u="sn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63%/48%</a:t>
                      </a:r>
                      <a:endParaRPr lang="en-US" sz="1600" b="1" u="sn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918602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Pembrolizumab</a:t>
                      </a:r>
                      <a:endParaRPr lang="en-US" sz="1600" dirty="0" smtClean="0"/>
                    </a:p>
                    <a:p>
                      <a:r>
                        <a:rPr lang="en-US" sz="1600" dirty="0" smtClean="0"/>
                        <a:t>(Anti-PD1)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2-10 mg/kg q2-3w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411</a:t>
                      </a:r>
                    </a:p>
                    <a:p>
                      <a:r>
                        <a:rPr lang="en-US" sz="1600" dirty="0" smtClean="0"/>
                        <a:t>(168 </a:t>
                      </a:r>
                      <a:r>
                        <a:rPr lang="en-US" sz="1600" dirty="0" err="1" smtClean="0"/>
                        <a:t>ipi</a:t>
                      </a:r>
                      <a:r>
                        <a:rPr lang="en-US" sz="1600" dirty="0" smtClean="0"/>
                        <a:t>-N)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34%</a:t>
                      </a:r>
                    </a:p>
                    <a:p>
                      <a:r>
                        <a:rPr lang="en-US" sz="1600" dirty="0" smtClean="0"/>
                        <a:t>(40% IPI-N)</a:t>
                      </a:r>
                    </a:p>
                    <a:p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NR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5.5</a:t>
                      </a:r>
                    </a:p>
                    <a:p>
                      <a:r>
                        <a:rPr lang="en-US" sz="1600" dirty="0" smtClean="0"/>
                        <a:t>months</a:t>
                      </a:r>
                      <a:endParaRPr lang="en-US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NR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69%/</a:t>
                      </a:r>
                      <a:r>
                        <a:rPr lang="en-US" sz="1600" dirty="0" smtClean="0"/>
                        <a:t>ND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70863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MPDL3280</a:t>
                      </a:r>
                    </a:p>
                    <a:p>
                      <a:r>
                        <a:rPr lang="en-US" sz="1600" dirty="0" smtClean="0"/>
                        <a:t>(Anti-</a:t>
                      </a:r>
                    </a:p>
                    <a:p>
                      <a:r>
                        <a:rPr lang="en-US" sz="1600" dirty="0" smtClean="0"/>
                        <a:t>PD-L1)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.01-20 mg/kg q3w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44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29%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ND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43%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ND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ND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  <a:tr h="10087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BMS-</a:t>
                      </a:r>
                      <a:r>
                        <a:rPr lang="en-US" sz="1600" u="none" strike="noStrike" baseline="0" dirty="0" smtClean="0"/>
                        <a:t>936559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(Anti-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PD-L1)</a:t>
                      </a:r>
                      <a:endParaRPr kumimoji="0" lang="en-US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0.3-10 mg/kg q2w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17%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ND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42%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ND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ND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00501" y="79721"/>
            <a:ext cx="7942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 of Anti-PD-1 and Anti-PD-L1 in </a:t>
            </a:r>
            <a:endParaRPr lang="en-US" sz="2800" b="1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Metastatic 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Melanoma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3776" y="6538290"/>
            <a:ext cx="5298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Topalian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/Sznol et al, JCO 2014; Robert/Ribas et al; Herbst/Hamid et al;</a:t>
            </a:r>
          </a:p>
        </p:txBody>
      </p:sp>
    </p:spTree>
    <p:extLst>
      <p:ext uri="{BB962C8B-B14F-4D97-AF65-F5344CB8AC3E}">
        <p14:creationId xmlns:p14="http://schemas.microsoft.com/office/powerpoint/2010/main" val="103692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914847"/>
              </p:ext>
            </p:extLst>
          </p:nvPr>
        </p:nvGraphicFramePr>
        <p:xfrm>
          <a:off x="232014" y="1668673"/>
          <a:ext cx="8666327" cy="4509103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378422"/>
                <a:gridCol w="1023582"/>
                <a:gridCol w="558284"/>
                <a:gridCol w="683662"/>
                <a:gridCol w="1187379"/>
                <a:gridCol w="779685"/>
                <a:gridCol w="1184273"/>
                <a:gridCol w="935520"/>
                <a:gridCol w="935520"/>
              </a:tblGrid>
              <a:tr h="118009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Agent</a:t>
                      </a:r>
                      <a:endParaRPr lang="en-US" b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68580" marR="6858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2"/>
                          </a:solidFill>
                        </a:rPr>
                        <a:t>Dose mg/kg</a:t>
                      </a:r>
                      <a:endParaRPr lang="en-US" sz="1200" b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68580" marR="6858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2"/>
                          </a:solidFill>
                        </a:rPr>
                        <a:t>N=</a:t>
                      </a:r>
                      <a:endParaRPr lang="en-US" sz="1200" b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68580" marR="6858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2"/>
                          </a:solidFill>
                        </a:rPr>
                        <a:t>ORR %</a:t>
                      </a:r>
                      <a:r>
                        <a:rPr lang="en-US" sz="1200" baseline="0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br>
                        <a:rPr lang="en-US" sz="1200" baseline="0" dirty="0" smtClean="0">
                          <a:solidFill>
                            <a:schemeClr val="bg2"/>
                          </a:solidFill>
                        </a:rPr>
                      </a:br>
                      <a:r>
                        <a:rPr lang="en-US" sz="1200" baseline="0" dirty="0" smtClean="0">
                          <a:solidFill>
                            <a:schemeClr val="bg2"/>
                          </a:solidFill>
                        </a:rPr>
                        <a:t>(n/N)</a:t>
                      </a:r>
                      <a:endParaRPr lang="en-US" sz="1200" b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68580" marR="6858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2"/>
                          </a:solidFill>
                        </a:rPr>
                        <a:t>Estimated</a:t>
                      </a:r>
                      <a:br>
                        <a:rPr lang="en-US" sz="1200" dirty="0" smtClean="0">
                          <a:solidFill>
                            <a:schemeClr val="bg2"/>
                          </a:solidFill>
                        </a:rPr>
                      </a:br>
                      <a:r>
                        <a:rPr lang="en-US" sz="1200" dirty="0" smtClean="0">
                          <a:solidFill>
                            <a:schemeClr val="bg2"/>
                          </a:solidFill>
                        </a:rPr>
                        <a:t>Median DOR</a:t>
                      </a:r>
                      <a:br>
                        <a:rPr lang="en-US" sz="1200" dirty="0" smtClean="0">
                          <a:solidFill>
                            <a:schemeClr val="bg2"/>
                          </a:solidFill>
                        </a:rPr>
                      </a:br>
                      <a:r>
                        <a:rPr lang="en-US" sz="1200" dirty="0" smtClean="0">
                          <a:solidFill>
                            <a:schemeClr val="bg2"/>
                          </a:solidFill>
                        </a:rPr>
                        <a:t>Weeks (Range)</a:t>
                      </a:r>
                      <a:endParaRPr lang="en-US" sz="1200" b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68580" marR="6858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2"/>
                          </a:solidFill>
                        </a:rPr>
                        <a:t>PFS rate at 24 weeks </a:t>
                      </a:r>
                      <a:endParaRPr lang="en-US" sz="1200" b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68580" marR="6858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2"/>
                          </a:solidFill>
                        </a:rPr>
                        <a:t>Median PFS</a:t>
                      </a:r>
                      <a:br>
                        <a:rPr lang="en-US" sz="1200" dirty="0" smtClean="0">
                          <a:solidFill>
                            <a:schemeClr val="bg2"/>
                          </a:solidFill>
                        </a:rPr>
                      </a:br>
                      <a:r>
                        <a:rPr lang="en-US" sz="1200" dirty="0" smtClean="0">
                          <a:solidFill>
                            <a:schemeClr val="bg2"/>
                          </a:solidFill>
                        </a:rPr>
                        <a:t>Months</a:t>
                      </a:r>
                      <a:br>
                        <a:rPr lang="en-US" sz="1200" dirty="0" smtClean="0">
                          <a:solidFill>
                            <a:schemeClr val="bg2"/>
                          </a:solidFill>
                        </a:rPr>
                      </a:br>
                      <a:r>
                        <a:rPr lang="en-US" sz="1200" dirty="0" smtClean="0">
                          <a:solidFill>
                            <a:schemeClr val="bg2"/>
                          </a:solidFill>
                        </a:rPr>
                        <a:t> (95% CI)</a:t>
                      </a:r>
                      <a:endParaRPr lang="en-US" sz="1200" b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68580" marR="6858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2"/>
                          </a:solidFill>
                        </a:rPr>
                        <a:t> Median OS</a:t>
                      </a:r>
                      <a:br>
                        <a:rPr lang="en-US" sz="1200" dirty="0" smtClean="0">
                          <a:solidFill>
                            <a:schemeClr val="bg2"/>
                          </a:solidFill>
                        </a:rPr>
                      </a:br>
                      <a:r>
                        <a:rPr lang="en-US" sz="1200" dirty="0" smtClean="0">
                          <a:solidFill>
                            <a:schemeClr val="bg2"/>
                          </a:solidFill>
                        </a:rPr>
                        <a:t>Months</a:t>
                      </a:r>
                      <a:br>
                        <a:rPr lang="en-US" sz="1200" dirty="0" smtClean="0">
                          <a:solidFill>
                            <a:schemeClr val="bg2"/>
                          </a:solidFill>
                        </a:rPr>
                      </a:br>
                      <a:r>
                        <a:rPr lang="en-US" sz="1200" dirty="0" smtClean="0">
                          <a:solidFill>
                            <a:schemeClr val="bg2"/>
                          </a:solidFill>
                        </a:rPr>
                        <a:t> (95% CI)</a:t>
                      </a:r>
                      <a:endParaRPr lang="en-US" sz="1200" b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68580" marR="6858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2"/>
                          </a:solidFill>
                        </a:rPr>
                        <a:t>1 </a:t>
                      </a:r>
                      <a:r>
                        <a:rPr lang="en-US" sz="1200" dirty="0" err="1" smtClean="0">
                          <a:solidFill>
                            <a:schemeClr val="bg2"/>
                          </a:solidFill>
                        </a:rPr>
                        <a:t>yr</a:t>
                      </a:r>
                      <a:r>
                        <a:rPr lang="en-US" sz="1200" dirty="0" smtClean="0">
                          <a:solidFill>
                            <a:schemeClr val="bg2"/>
                          </a:solidFill>
                        </a:rPr>
                        <a:t>/2yr survival rate</a:t>
                      </a:r>
                      <a:endParaRPr lang="en-US" sz="1200" b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marL="68580" marR="68580" anchor="b"/>
                </a:tc>
              </a:tr>
              <a:tr h="652959">
                <a:tc>
                  <a:txBody>
                    <a:bodyPr/>
                    <a:lstStyle/>
                    <a:p>
                      <a:r>
                        <a:rPr lang="en-US" sz="1400" baseline="0" dirty="0" err="1" smtClean="0"/>
                        <a:t>Nivolumab</a:t>
                      </a:r>
                      <a:endParaRPr lang="en-US" sz="1400" baseline="0" dirty="0" smtClean="0"/>
                    </a:p>
                    <a:p>
                      <a:r>
                        <a:rPr lang="en-US" sz="1400" baseline="0" dirty="0" smtClean="0"/>
                        <a:t>Anti-PD-1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baseline="0" dirty="0" smtClean="0"/>
                        <a:t>1-10 mg/kg q2w </a:t>
                      </a:r>
                      <a:endParaRPr lang="en-US" sz="1400" b="0" u="none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baseline="0" dirty="0" smtClean="0"/>
                        <a:t>129</a:t>
                      </a:r>
                      <a:endParaRPr lang="en-US" sz="1400" b="0" u="none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baseline="0" dirty="0" smtClean="0"/>
                        <a:t>17.1%</a:t>
                      </a:r>
                      <a:endParaRPr lang="en-US" sz="1400" b="0" u="none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u="none" baseline="0" dirty="0" smtClean="0"/>
                    </a:p>
                    <a:p>
                      <a:pPr algn="ctr"/>
                      <a:r>
                        <a:rPr lang="en-US" sz="1400" u="none" baseline="0" dirty="0" smtClean="0"/>
                        <a:t>74.0</a:t>
                      </a:r>
                      <a:br>
                        <a:rPr lang="en-US" sz="1400" u="none" baseline="0" dirty="0" smtClean="0"/>
                      </a:br>
                      <a:endParaRPr lang="en-US" sz="1400" b="0" u="none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baseline="0" dirty="0" smtClean="0"/>
                        <a:t>ND</a:t>
                      </a:r>
                      <a:endParaRPr lang="en-US" sz="1400" b="0" u="none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u="none" baseline="0" dirty="0" smtClean="0"/>
                    </a:p>
                    <a:p>
                      <a:pPr algn="ctr"/>
                      <a:r>
                        <a:rPr lang="en-US" sz="1400" u="none" baseline="0" dirty="0" smtClean="0"/>
                        <a:t>2.3</a:t>
                      </a:r>
                      <a:br>
                        <a:rPr lang="en-US" sz="1400" u="none" baseline="0" dirty="0" smtClean="0"/>
                      </a:br>
                      <a:endParaRPr lang="en-US" sz="1400" b="0" u="none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u="none" baseline="0" dirty="0" smtClean="0"/>
                    </a:p>
                    <a:p>
                      <a:pPr algn="ctr"/>
                      <a:r>
                        <a:rPr lang="en-US" sz="1400" u="none" baseline="0" dirty="0" smtClean="0"/>
                        <a:t>9.9</a:t>
                      </a:r>
                      <a:br>
                        <a:rPr lang="en-US" sz="1400" u="none" baseline="0" dirty="0" smtClean="0"/>
                      </a:br>
                      <a:endParaRPr lang="en-US" sz="1400" b="0" u="none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baseline="0" dirty="0" smtClean="0"/>
                        <a:t>42%/24%</a:t>
                      </a:r>
                      <a:endParaRPr lang="en-US" sz="1400" b="0" u="none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580" marR="68580" anchor="ctr"/>
                </a:tc>
              </a:tr>
              <a:tr h="616286">
                <a:tc>
                  <a:txBody>
                    <a:bodyPr/>
                    <a:lstStyle/>
                    <a:p>
                      <a:r>
                        <a:rPr lang="en-US" sz="1400" baseline="0" dirty="0" err="1" smtClean="0"/>
                        <a:t>Pembrolizumab</a:t>
                      </a:r>
                      <a:endParaRPr lang="en-US" sz="1400" baseline="0" dirty="0" smtClean="0"/>
                    </a:p>
                    <a:p>
                      <a:r>
                        <a:rPr lang="en-US" sz="1400" baseline="0" dirty="0" smtClean="0"/>
                        <a:t>Anti-PD-1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2-10 mg/kg q2-3w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146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19%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ND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ND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err="1" smtClean="0"/>
                        <a:t>Approx</a:t>
                      </a:r>
                      <a:r>
                        <a:rPr lang="en-US" sz="1400" baseline="0" dirty="0" smtClean="0"/>
                        <a:t> 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2.5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err="1" smtClean="0"/>
                        <a:t>Approx</a:t>
                      </a:r>
                      <a:r>
                        <a:rPr lang="en-US" sz="1400" baseline="0" dirty="0" smtClean="0"/>
                        <a:t> 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8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ND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</a:tr>
              <a:tr h="415062"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MPDL3280A</a:t>
                      </a:r>
                    </a:p>
                    <a:p>
                      <a:r>
                        <a:rPr lang="en-US" sz="1400" baseline="0" dirty="0" smtClean="0"/>
                        <a:t>Anti-PD-L1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.01-20 mg/kg q3w 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53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23%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ND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46%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ND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ND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ND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</a:tr>
              <a:tr h="558044"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BMS-</a:t>
                      </a:r>
                      <a:r>
                        <a:rPr lang="en-US" sz="1400" u="none" strike="noStrike" baseline="0" dirty="0" smtClean="0"/>
                        <a:t>936559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Anti-PD-L1</a:t>
                      </a:r>
                    </a:p>
                    <a:p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1-10 mg/kg q2w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49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10%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ND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31%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ND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ND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ND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</a:tr>
              <a:tr h="558044"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Medi-4736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Anti-PD-L1</a:t>
                      </a:r>
                    </a:p>
                    <a:p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0.1 -10 mg/kg q2w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84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~16%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ND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ND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ND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ND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ND</a:t>
                      </a:r>
                      <a:endParaRPr lang="en-US" sz="1400" b="0" baseline="0" dirty="0">
                        <a:latin typeface="+mn-lt"/>
                      </a:endParaRPr>
                    </a:p>
                  </a:txBody>
                  <a:tcPr marL="68580" marR="6858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84595" y="199821"/>
            <a:ext cx="73680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</a:rPr>
              <a:t>Activity of </a:t>
            </a:r>
            <a:r>
              <a:rPr lang="en-US" sz="3200" b="1" dirty="0" smtClean="0">
                <a:solidFill>
                  <a:schemeClr val="tx2"/>
                </a:solidFill>
              </a:rPr>
              <a:t>Anti-PD1 </a:t>
            </a:r>
            <a:r>
              <a:rPr lang="en-US" sz="3200" b="1" dirty="0">
                <a:solidFill>
                  <a:schemeClr val="tx2"/>
                </a:solidFill>
              </a:rPr>
              <a:t>and </a:t>
            </a:r>
            <a:r>
              <a:rPr lang="en-US" sz="3200" b="1" dirty="0" smtClean="0">
                <a:solidFill>
                  <a:schemeClr val="tx2"/>
                </a:solidFill>
              </a:rPr>
              <a:t>Anti-PD-L1 </a:t>
            </a:r>
            <a:r>
              <a:rPr lang="en-US" sz="3200" b="1" dirty="0">
                <a:solidFill>
                  <a:schemeClr val="tx2"/>
                </a:solidFill>
              </a:rPr>
              <a:t>in NSCLC</a:t>
            </a:r>
          </a:p>
        </p:txBody>
      </p:sp>
    </p:spTree>
    <p:extLst>
      <p:ext uri="{BB962C8B-B14F-4D97-AF65-F5344CB8AC3E}">
        <p14:creationId xmlns:p14="http://schemas.microsoft.com/office/powerpoint/2010/main" val="232653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848" y="2514602"/>
            <a:ext cx="5854303" cy="344487"/>
          </a:xfrm>
        </p:spPr>
        <p:txBody>
          <a:bodyPr/>
          <a:lstStyle/>
          <a:p>
            <a:r>
              <a:rPr lang="en-US" sz="700" b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Slide 19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57" y="1140540"/>
            <a:ext cx="6434627" cy="5336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278083" y="6477000"/>
            <a:ext cx="6629399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4318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2pPr>
            <a:lvl3pPr marL="647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3pPr>
            <a:lvl4pPr marL="8636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4pPr>
            <a:lvl5pPr marL="10795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5pPr>
            <a:lvl6pPr marL="1536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6pPr>
            <a:lvl7pPr marL="19939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7pPr>
            <a:lvl8pPr marL="24511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8pPr>
            <a:lvl9pPr marL="29083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0"/>
            <a:r>
              <a:rPr lang="en-US" sz="1200" dirty="0">
                <a:solidFill>
                  <a:schemeClr val="tx1"/>
                </a:solidFill>
                <a:latin typeface="Arial" charset="0"/>
                <a:ea typeface="+mn-ea"/>
              </a:rPr>
              <a:t>Presented By Robert Motzer at 2014 ASCO Annual Meeting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0666" y="186432"/>
            <a:ext cx="84426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</a:rPr>
              <a:t>Randomized Phase 2 Trial of </a:t>
            </a:r>
            <a:r>
              <a:rPr lang="en-US" sz="2800" b="1" dirty="0" err="1" smtClean="0">
                <a:solidFill>
                  <a:schemeClr val="tx2"/>
                </a:solidFill>
              </a:rPr>
              <a:t>Nivolumab</a:t>
            </a:r>
            <a:r>
              <a:rPr lang="en-US" sz="2800" b="1" dirty="0" smtClean="0">
                <a:solidFill>
                  <a:schemeClr val="tx2"/>
                </a:solidFill>
              </a:rPr>
              <a:t> in Metastatic Renal Cancer 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99151" y="2626329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 smtClean="0"/>
              <a:t>Nivolumab</a:t>
            </a:r>
            <a:r>
              <a:rPr lang="en-US" b="1" u="sng" dirty="0" smtClean="0"/>
              <a:t> </a:t>
            </a:r>
          </a:p>
          <a:p>
            <a:r>
              <a:rPr lang="en-US" b="1" u="sng" dirty="0" smtClean="0"/>
              <a:t>ORR ~ 20%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7038405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848" y="2514602"/>
            <a:ext cx="5854303" cy="344487"/>
          </a:xfrm>
        </p:spPr>
        <p:txBody>
          <a:bodyPr/>
          <a:lstStyle/>
          <a:p>
            <a:r>
              <a:rPr lang="en-US" sz="700" b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MPDL3280A: Tumor Burden Over Time in UBC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773" y="1211560"/>
            <a:ext cx="6468454" cy="5265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278083" y="6477000"/>
            <a:ext cx="6629399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4318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2pPr>
            <a:lvl3pPr marL="647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3pPr>
            <a:lvl4pPr marL="8636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4pPr>
            <a:lvl5pPr marL="10795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5pPr>
            <a:lvl6pPr marL="1536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6pPr>
            <a:lvl7pPr marL="19939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7pPr>
            <a:lvl8pPr marL="24511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8pPr>
            <a:lvl9pPr marL="29083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0"/>
            <a:r>
              <a:rPr lang="en-US" sz="1200" dirty="0">
                <a:solidFill>
                  <a:schemeClr val="tx1"/>
                </a:solidFill>
                <a:latin typeface="Arial" charset="0"/>
                <a:ea typeface="+mn-ea"/>
              </a:rPr>
              <a:t>Presented By Thomas Powles at 2014 ASCO Annual Meeting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2736" y="257453"/>
            <a:ext cx="81297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/>
                </a:solidFill>
              </a:rPr>
              <a:t>Promising Activity of Anti-PD-L1 in Advanced Bladder Cancer 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8611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848" y="2514602"/>
            <a:ext cx="5854303" cy="344487"/>
          </a:xfrm>
        </p:spPr>
        <p:txBody>
          <a:bodyPr/>
          <a:lstStyle/>
          <a:p>
            <a:r>
              <a:rPr lang="en-US" sz="700" b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Efficacy: Waterfall Plot*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083" y="1016560"/>
            <a:ext cx="6468454" cy="54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278083" y="6477000"/>
            <a:ext cx="6629399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4318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2pPr>
            <a:lvl3pPr marL="647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3pPr>
            <a:lvl4pPr marL="8636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4pPr>
            <a:lvl5pPr marL="10795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5pPr>
            <a:lvl6pPr marL="1536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6pPr>
            <a:lvl7pPr marL="19939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7pPr>
            <a:lvl8pPr marL="24511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8pPr>
            <a:lvl9pPr marL="29083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0"/>
            <a:r>
              <a:rPr lang="en-US" sz="1200" dirty="0">
                <a:solidFill>
                  <a:schemeClr val="tx1"/>
                </a:solidFill>
                <a:latin typeface="Arial" charset="0"/>
                <a:ea typeface="+mn-ea"/>
              </a:rPr>
              <a:t>Presented By Tanguy Seiwert at 2014 ASCO Annual Meeting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849" y="119390"/>
            <a:ext cx="8922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</a:rPr>
              <a:t>Activity of </a:t>
            </a:r>
            <a:r>
              <a:rPr lang="en-US" sz="2800" b="1" dirty="0" err="1">
                <a:solidFill>
                  <a:schemeClr val="tx2"/>
                </a:solidFill>
              </a:rPr>
              <a:t>Pembrolizumab</a:t>
            </a:r>
            <a:r>
              <a:rPr lang="en-US" sz="2800" b="1" dirty="0">
                <a:solidFill>
                  <a:schemeClr val="tx2"/>
                </a:solidFill>
              </a:rPr>
              <a:t> in </a:t>
            </a:r>
            <a:r>
              <a:rPr lang="en-US" sz="2800" b="1" dirty="0" smtClean="0">
                <a:solidFill>
                  <a:schemeClr val="tx2"/>
                </a:solidFill>
              </a:rPr>
              <a:t>PD-L1+ Squamous Cell Cancer of Head and Neck </a:t>
            </a:r>
            <a:endParaRPr 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9185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Activity of Anti-CTLA-4 and/or </a:t>
            </a:r>
            <a:b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Anti-PD1 in Multiple Cancers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Melanoma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Renal Cancer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Non-small cell lung cancer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Bladder cancer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Head and neck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Gastro-esophageal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Ovarian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Mesothelioma (anti-CTLA-4)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Hodgkin’s Disease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57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0128" y="433651"/>
            <a:ext cx="8493125" cy="919163"/>
          </a:xfrm>
        </p:spPr>
        <p:txBody>
          <a:bodyPr>
            <a:normAutofit fontScale="90000"/>
          </a:bodyPr>
          <a:lstStyle/>
          <a:p>
            <a:r>
              <a:rPr lang="en-US" sz="3400" dirty="0"/>
              <a:t>CA209-004 </a:t>
            </a:r>
            <a:r>
              <a:rPr lang="en-US" sz="3400" dirty="0" err="1" smtClean="0"/>
              <a:t>Ipilimumab</a:t>
            </a:r>
            <a:r>
              <a:rPr lang="en-US" sz="3400" dirty="0" smtClean="0"/>
              <a:t>/</a:t>
            </a:r>
            <a:r>
              <a:rPr lang="en-US" sz="3400" dirty="0" err="1" smtClean="0"/>
              <a:t>Nivolumab</a:t>
            </a:r>
            <a:r>
              <a:rPr lang="en-US" sz="3400" dirty="0" smtClean="0"/>
              <a:t> Combination Phase </a:t>
            </a:r>
            <a:r>
              <a:rPr lang="en-US" sz="3400" dirty="0"/>
              <a:t>I Study: </a:t>
            </a:r>
            <a:r>
              <a:rPr lang="en-US" sz="3400" dirty="0" smtClean="0"/>
              <a:t/>
            </a:r>
            <a:br>
              <a:rPr lang="en-US" sz="3400" dirty="0" smtClean="0"/>
            </a:br>
            <a:r>
              <a:rPr lang="en-US" sz="3400" dirty="0" smtClean="0"/>
              <a:t>Dose </a:t>
            </a:r>
            <a:r>
              <a:rPr lang="en-US" sz="3400" dirty="0"/>
              <a:t>Cohorts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709283"/>
              </p:ext>
            </p:extLst>
          </p:nvPr>
        </p:nvGraphicFramePr>
        <p:xfrm>
          <a:off x="751114" y="1641570"/>
          <a:ext cx="7630885" cy="399044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336624"/>
                <a:gridCol w="632461"/>
                <a:gridCol w="1201159"/>
                <a:gridCol w="1194813"/>
                <a:gridCol w="1533720"/>
                <a:gridCol w="1732108"/>
              </a:tblGrid>
              <a:tr h="397574"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endParaRPr lang="en-US" sz="1600" b="1" baseline="0" dirty="0">
                        <a:solidFill>
                          <a:schemeClr val="bg2"/>
                        </a:solidFill>
                      </a:endParaRPr>
                    </a:p>
                  </a:txBody>
                  <a:tcPr marL="68580" marR="68580"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b="1" baseline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baseline="0" dirty="0" smtClean="0">
                          <a:solidFill>
                            <a:schemeClr val="bg2"/>
                          </a:solidFill>
                        </a:rPr>
                        <a:t>Dose  (mg/kg), </a:t>
                      </a:r>
                      <a:endParaRPr lang="en-US" sz="1600" b="1" baseline="0" dirty="0">
                        <a:solidFill>
                          <a:schemeClr val="bg2"/>
                        </a:solidFill>
                      </a:endParaRPr>
                    </a:p>
                  </a:txBody>
                  <a:tcPr marL="68580" marR="68580" anchor="ctr"/>
                </a:tc>
                <a:tc h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>
                          <a:solidFill>
                            <a:schemeClr val="bg2"/>
                          </a:solidFill>
                        </a:rPr>
                        <a:t>Treatment Schedule</a:t>
                      </a:r>
                      <a:endParaRPr lang="en-US" sz="1600" b="1" dirty="0">
                        <a:solidFill>
                          <a:schemeClr val="bg2"/>
                        </a:solidFill>
                      </a:endParaRPr>
                    </a:p>
                  </a:txBody>
                  <a:tcPr marL="68580" marR="68580"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63630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sz="1600" baseline="0" dirty="0" smtClean="0"/>
                        <a:t>Regimen</a:t>
                      </a:r>
                    </a:p>
                    <a:p>
                      <a:pPr algn="l"/>
                      <a:r>
                        <a:rPr lang="en-US" sz="1600" baseline="0" dirty="0" smtClean="0"/>
                        <a:t>Cohort  No.</a:t>
                      </a:r>
                      <a:endParaRPr lang="en-US" sz="1600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baseline="0" dirty="0" smtClean="0"/>
                        <a:t>N</a:t>
                      </a:r>
                      <a:endParaRPr lang="en-US" sz="1600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baseline="0" dirty="0" smtClean="0"/>
                        <a:t>Nivolumab </a:t>
                      </a:r>
                      <a:endParaRPr lang="en-US" sz="1600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/>
                        <a:t>Ipilimumab </a:t>
                      </a:r>
                      <a:endParaRPr lang="en-US" sz="1600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baseline="0" dirty="0" smtClean="0"/>
                        <a:t>Induction</a:t>
                      </a:r>
                      <a:endParaRPr lang="en-US" sz="1600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baseline="0" dirty="0" smtClean="0"/>
                        <a:t>Maintenance</a:t>
                      </a:r>
                      <a:endParaRPr lang="en-US" sz="1600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anchor="ctr"/>
                </a:tc>
              </a:tr>
              <a:tr h="13106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indent="0"/>
                      <a:r>
                        <a:rPr lang="en-US" sz="1600" kern="1200" dirty="0" smtClean="0"/>
                        <a:t>Concurrent</a:t>
                      </a:r>
                      <a:endParaRPr lang="en-US" sz="1600" dirty="0"/>
                    </a:p>
                    <a:p>
                      <a:pPr marL="0" indent="0" algn="l">
                        <a:tabLst>
                          <a:tab pos="358775" algn="l"/>
                        </a:tabLst>
                      </a:pPr>
                      <a:r>
                        <a:rPr lang="en-US" sz="1600" dirty="0" smtClean="0"/>
                        <a:t>     1 </a:t>
                      </a:r>
                      <a:endParaRPr lang="en-US" sz="1600" dirty="0"/>
                    </a:p>
                    <a:p>
                      <a:pPr marL="0" indent="0" algn="l">
                        <a:tabLst>
                          <a:tab pos="358775" algn="l"/>
                        </a:tabLst>
                      </a:pPr>
                      <a:r>
                        <a:rPr lang="en-US" sz="1600" dirty="0" smtClean="0"/>
                        <a:t>     2 </a:t>
                      </a:r>
                      <a:endParaRPr lang="en-US" sz="1600" dirty="0"/>
                    </a:p>
                    <a:p>
                      <a:pPr marL="0" indent="0" algn="l">
                        <a:tabLst>
                          <a:tab pos="358775" algn="l"/>
                        </a:tabLst>
                      </a:pPr>
                      <a:r>
                        <a:rPr lang="en-US" sz="1600" dirty="0" smtClean="0"/>
                        <a:t>     2a </a:t>
                      </a:r>
                      <a:endParaRPr lang="en-US" sz="1600" dirty="0"/>
                    </a:p>
                    <a:p>
                      <a:pPr marL="0" indent="0" algn="l">
                        <a:tabLst>
                          <a:tab pos="358775" algn="l"/>
                        </a:tabLst>
                      </a:pPr>
                      <a:r>
                        <a:rPr lang="en-US" sz="1600" dirty="0" smtClean="0"/>
                        <a:t>     3 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indent="0" algn="ctr">
                        <a:tabLst>
                          <a:tab pos="358775" algn="l"/>
                        </a:tabLst>
                      </a:pPr>
                      <a:endParaRPr lang="en-US" sz="1600" dirty="0" smtClean="0"/>
                    </a:p>
                    <a:p>
                      <a:pPr marL="0" indent="0" algn="ctr">
                        <a:tabLst>
                          <a:tab pos="358775" algn="l"/>
                        </a:tabLst>
                      </a:pPr>
                      <a:r>
                        <a:rPr lang="en-US" sz="1600" dirty="0" smtClean="0"/>
                        <a:t>14</a:t>
                      </a:r>
                    </a:p>
                    <a:p>
                      <a:pPr marL="0" indent="0" algn="ctr">
                        <a:tabLst>
                          <a:tab pos="358775" algn="l"/>
                        </a:tabLst>
                      </a:pPr>
                      <a:r>
                        <a:rPr lang="en-US" sz="1600" dirty="0" smtClean="0"/>
                        <a:t>17</a:t>
                      </a:r>
                    </a:p>
                    <a:p>
                      <a:pPr marL="0" indent="0" algn="ctr">
                        <a:tabLst>
                          <a:tab pos="358775" algn="l"/>
                        </a:tabLst>
                      </a:pPr>
                      <a:r>
                        <a:rPr lang="en-US" sz="1600" dirty="0" smtClean="0"/>
                        <a:t>16</a:t>
                      </a:r>
                    </a:p>
                    <a:p>
                      <a:pPr marL="0" indent="0" algn="ctr">
                        <a:tabLst>
                          <a:tab pos="358775" algn="l"/>
                        </a:tabLst>
                      </a:pPr>
                      <a:r>
                        <a:rPr lang="en-US" sz="1600" dirty="0" smtClean="0"/>
                        <a:t>6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0.3</a:t>
                      </a:r>
                      <a:endParaRPr lang="en-US" sz="1600" dirty="0"/>
                    </a:p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Nivo Q3W x 8</a:t>
                      </a:r>
                    </a:p>
                    <a:p>
                      <a:pPr algn="ctr"/>
                      <a:r>
                        <a:rPr lang="en-US" sz="1600" dirty="0" smtClean="0"/>
                        <a:t>+</a:t>
                      </a:r>
                    </a:p>
                    <a:p>
                      <a:pPr algn="ctr"/>
                      <a:r>
                        <a:rPr lang="en-US" sz="1600" dirty="0" smtClean="0"/>
                        <a:t>IPI</a:t>
                      </a:r>
                      <a:r>
                        <a:rPr lang="en-US" sz="1600" baseline="0" dirty="0" smtClean="0"/>
                        <a:t> Q3W x 4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Nivo +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IPI Q12W</a:t>
                      </a:r>
                      <a:r>
                        <a:rPr lang="en-US" sz="1600" baseline="0" dirty="0" smtClean="0"/>
                        <a:t> x 8</a:t>
                      </a:r>
                      <a:endParaRPr lang="en-US" sz="1600" b="1" baseline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anchor="ctr"/>
                </a:tc>
              </a:tr>
              <a:tr h="38658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indent="0" algn="l">
                        <a:tabLst>
                          <a:tab pos="358775" algn="l"/>
                        </a:tabLst>
                      </a:pPr>
                      <a:r>
                        <a:rPr lang="en-US" sz="1600" dirty="0" smtClean="0"/>
                        <a:t>     8*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indent="0" algn="ctr">
                        <a:tabLst>
                          <a:tab pos="358775" algn="l"/>
                        </a:tabLst>
                      </a:pPr>
                      <a:r>
                        <a:rPr lang="en-US" sz="1600" dirty="0" smtClean="0"/>
                        <a:t>41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Nivo</a:t>
                      </a:r>
                      <a:r>
                        <a:rPr lang="en-US" sz="1600" baseline="0" dirty="0" smtClean="0"/>
                        <a:t> Q3W x 4</a:t>
                      </a:r>
                    </a:p>
                    <a:p>
                      <a:pPr algn="ctr"/>
                      <a:r>
                        <a:rPr lang="en-US" sz="1600" baseline="0" dirty="0" smtClean="0"/>
                        <a:t>+</a:t>
                      </a:r>
                    </a:p>
                    <a:p>
                      <a:pPr algn="ctr"/>
                      <a:r>
                        <a:rPr lang="en-US" sz="1600" baseline="0" dirty="0" smtClean="0"/>
                        <a:t>IPI Q3W x 4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Nivo 3 mg/kg Q2W </a:t>
                      </a:r>
                    </a:p>
                    <a:p>
                      <a:pPr algn="ctr"/>
                      <a:r>
                        <a:rPr lang="en-US" sz="1600" dirty="0" smtClean="0"/>
                        <a:t> (Max.</a:t>
                      </a:r>
                      <a:r>
                        <a:rPr lang="en-US" sz="1600" baseline="0" dirty="0" smtClean="0"/>
                        <a:t> 4</a:t>
                      </a:r>
                      <a:r>
                        <a:rPr lang="en-US" sz="1600" dirty="0" smtClean="0"/>
                        <a:t>8 doses)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anchor="ctr"/>
                </a:tc>
              </a:tr>
              <a:tr h="80679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600" dirty="0" smtClean="0"/>
                        <a:t>Sequenced</a:t>
                      </a:r>
                    </a:p>
                    <a:p>
                      <a:pPr algn="l">
                        <a:tabLst>
                          <a:tab pos="358775" algn="l"/>
                        </a:tabLst>
                      </a:pPr>
                      <a:r>
                        <a:rPr lang="en-US" sz="1600" baseline="0" dirty="0" smtClean="0"/>
                        <a:t>     6 </a:t>
                      </a:r>
                    </a:p>
                    <a:p>
                      <a:pPr algn="l">
                        <a:tabLst>
                          <a:tab pos="358775" algn="l"/>
                        </a:tabLst>
                      </a:pPr>
                      <a:r>
                        <a:rPr lang="en-US" sz="1600" baseline="0" dirty="0" smtClean="0"/>
                        <a:t>     7 </a:t>
                      </a:r>
                      <a:endParaRPr lang="en-US" sz="1600" b="1" baseline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tabLst>
                          <a:tab pos="358775" algn="l"/>
                        </a:tabLst>
                      </a:pPr>
                      <a:endParaRPr lang="en-US" sz="1600" baseline="0" dirty="0" smtClean="0"/>
                    </a:p>
                    <a:p>
                      <a:pPr algn="ctr">
                        <a:tabLst>
                          <a:tab pos="358775" algn="l"/>
                        </a:tabLst>
                      </a:pPr>
                      <a:r>
                        <a:rPr lang="en-US" sz="1600" baseline="0" dirty="0" smtClean="0"/>
                        <a:t>17</a:t>
                      </a:r>
                    </a:p>
                    <a:p>
                      <a:pPr algn="ctr">
                        <a:tabLst>
                          <a:tab pos="358775" algn="l"/>
                        </a:tabLst>
                      </a:pPr>
                      <a:r>
                        <a:rPr lang="en-US" sz="1600" baseline="0" dirty="0" smtClean="0"/>
                        <a:t>16</a:t>
                      </a:r>
                      <a:endParaRPr lang="en-US" sz="1600" b="1" baseline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Prior</a:t>
                      </a:r>
                      <a:endParaRPr lang="en-US" sz="1600" dirty="0"/>
                    </a:p>
                    <a:p>
                      <a:pPr algn="ctr"/>
                      <a:r>
                        <a:rPr lang="en-US" sz="1600" dirty="0" smtClean="0"/>
                        <a:t>Prior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/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600" dirty="0" smtClean="0"/>
                    </a:p>
                    <a:p>
                      <a:pPr algn="ctr"/>
                      <a:r>
                        <a:rPr lang="en-US" sz="1600" dirty="0" smtClean="0"/>
                        <a:t>Nivo Q2W (Max of 48</a:t>
                      </a:r>
                      <a:r>
                        <a:rPr lang="en-US" sz="1600" baseline="0" dirty="0" smtClean="0"/>
                        <a:t> doses)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580" marR="6858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EFF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314450" y="5801179"/>
            <a:ext cx="64722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165100">
              <a:spcAft>
                <a:spcPts val="600"/>
              </a:spcAft>
              <a:defRPr/>
            </a:pPr>
            <a:r>
              <a:rPr lang="en-US" kern="0" dirty="0">
                <a:cs typeface="Arial" charset="0"/>
              </a:rPr>
              <a:t>*Insufficient follow-up at this data collection to report survival endpoints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7421" y="6469041"/>
            <a:ext cx="6005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Wolchok</a:t>
            </a:r>
            <a:r>
              <a:rPr lang="en-US" sz="1200" b="1" dirty="0" smtClean="0"/>
              <a:t> JD, et al. </a:t>
            </a:r>
            <a:r>
              <a:rPr lang="en-US" sz="1200" b="1" i="1" dirty="0" smtClean="0"/>
              <a:t>N </a:t>
            </a:r>
            <a:r>
              <a:rPr lang="en-US" sz="1200" b="1" i="1" dirty="0" err="1" smtClean="0"/>
              <a:t>Engl</a:t>
            </a:r>
            <a:r>
              <a:rPr lang="en-US" sz="1200" b="1" i="1" dirty="0" smtClean="0"/>
              <a:t> J Med. </a:t>
            </a:r>
            <a:r>
              <a:rPr lang="en-US" sz="1200" b="1" dirty="0" smtClean="0"/>
              <a:t>2013;369:122-133.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59312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69875"/>
            <a:ext cx="8493125" cy="9191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Activity Summary: Concurrent and Sequenced Cohorts from 004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750119"/>
              </p:ext>
            </p:extLst>
          </p:nvPr>
        </p:nvGraphicFramePr>
        <p:xfrm>
          <a:off x="609600" y="1420860"/>
          <a:ext cx="7717972" cy="4579891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334863"/>
                <a:gridCol w="410681"/>
                <a:gridCol w="823133"/>
                <a:gridCol w="892169"/>
                <a:gridCol w="1387820"/>
                <a:gridCol w="1869306"/>
              </a:tblGrid>
              <a:tr h="7113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96520" marR="6985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spc="-5" dirty="0"/>
                        <a:t>Nivolumab </a:t>
                      </a:r>
                      <a:r>
                        <a:rPr lang="en-US" sz="1600" spc="-10" dirty="0"/>
                        <a:t>(mg/kg)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smtClean="0"/>
                        <a:t/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>+</a:t>
                      </a:r>
                      <a:r>
                        <a:rPr lang="en-US" sz="1600" spc="145" dirty="0" smtClean="0"/>
                        <a:t> </a:t>
                      </a:r>
                      <a:r>
                        <a:rPr lang="en-US" sz="1600" spc="-5" dirty="0"/>
                        <a:t>IPI</a:t>
                      </a:r>
                      <a:r>
                        <a:rPr lang="en-US" sz="1600" spc="-20" dirty="0"/>
                        <a:t> </a:t>
                      </a:r>
                      <a:r>
                        <a:rPr lang="en-US" sz="1600" spc="-5" dirty="0"/>
                        <a:t>(</a:t>
                      </a:r>
                      <a:r>
                        <a:rPr lang="en-US" sz="1600" spc="-5" dirty="0" smtClean="0"/>
                        <a:t>mg/kg)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96520" marR="6985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smtClean="0"/>
                        <a:t>N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92075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smtClean="0"/>
                        <a:t>ORR</a:t>
                      </a:r>
                      <a:r>
                        <a:rPr lang="en-US" sz="1600" baseline="30000" dirty="0" smtClean="0"/>
                        <a:t>a</a:t>
                      </a:r>
                      <a:r>
                        <a:rPr lang="en-US" sz="1600" dirty="0" smtClean="0"/>
                        <a:t>, %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127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CR, %</a:t>
                      </a:r>
                      <a:endParaRPr kumimoji="0" lang="en-US" sz="1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92075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smtClean="0"/>
                        <a:t>Aggregate</a:t>
                      </a:r>
                      <a:r>
                        <a:rPr lang="en-US" sz="1600" baseline="0" dirty="0" smtClean="0"/>
                        <a:t> Clinical Activity Rate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127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smtClean="0"/>
                        <a:t>≥80% tumor burden</a:t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> reduction at </a:t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>36 </a:t>
                      </a:r>
                      <a:r>
                        <a:rPr lang="en-US" sz="1600" dirty="0" err="1" smtClean="0"/>
                        <a:t>wks</a:t>
                      </a:r>
                      <a:r>
                        <a:rPr lang="en-US" sz="1600" baseline="30000" dirty="0" err="1" smtClean="0"/>
                        <a:t>b</a:t>
                      </a:r>
                      <a:r>
                        <a:rPr lang="en-US" sz="1600" dirty="0" smtClean="0"/>
                        <a:t>, %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442949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9652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spc="-5" dirty="0" smtClean="0"/>
                        <a:t>Concurrent Cohorts 1-3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9652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smtClean="0"/>
                        <a:t>53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238125" marR="173355" indent="-6731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spc="-5" dirty="0" smtClean="0"/>
                        <a:t>42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17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238125" marR="173355" indent="-6731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u="sng" dirty="0" smtClean="0"/>
                        <a:t>70</a:t>
                      </a:r>
                      <a:endParaRPr lang="en-US" sz="1600" b="1" u="sng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194310" marR="19431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u="sng" dirty="0" smtClean="0"/>
                        <a:t>42</a:t>
                      </a:r>
                      <a:endParaRPr lang="en-US" sz="1600" b="1" u="sng" dirty="0">
                        <a:solidFill>
                          <a:srgbClr val="FF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442949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9525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smtClean="0"/>
                        <a:t>0.3 </a:t>
                      </a:r>
                      <a:r>
                        <a:rPr lang="en-US" sz="1600" dirty="0"/>
                        <a:t>+ </a:t>
                      </a:r>
                      <a:r>
                        <a:rPr lang="en-US" sz="1600" dirty="0" smtClean="0"/>
                        <a:t>3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9525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smtClean="0"/>
                        <a:t>14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238125" marR="173355" indent="-6731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spc="-5" dirty="0" smtClean="0"/>
                        <a:t>21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14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238125" marR="173355" indent="-6731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smtClean="0"/>
                        <a:t>57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194310" marR="19431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smtClean="0"/>
                        <a:t>36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442949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9525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smtClean="0"/>
                        <a:t>1 </a:t>
                      </a:r>
                      <a:r>
                        <a:rPr lang="en-US" sz="1600" dirty="0"/>
                        <a:t>+ </a:t>
                      </a:r>
                      <a:r>
                        <a:rPr lang="en-US" sz="1600" dirty="0" smtClean="0"/>
                        <a:t>3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9525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smtClean="0"/>
                        <a:t>17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238125" marR="173355" indent="-6731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spc="-5" dirty="0" smtClean="0"/>
                        <a:t>53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18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238125" marR="173355" indent="-6731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smtClean="0"/>
                        <a:t>65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194310" marR="19431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smtClean="0"/>
                        <a:t>53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33340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9525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smtClean="0"/>
                        <a:t>3 </a:t>
                      </a:r>
                      <a:r>
                        <a:rPr lang="en-US" sz="1600" dirty="0"/>
                        <a:t>+ </a:t>
                      </a:r>
                      <a:r>
                        <a:rPr lang="en-US" sz="1600" dirty="0" smtClean="0"/>
                        <a:t>1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9525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smtClean="0"/>
                        <a:t>16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238125" marR="173355" indent="-6731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spc="-5" dirty="0" smtClean="0"/>
                        <a:t>44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25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238125" marR="173355" indent="-6731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aseline="0" dirty="0" smtClean="0"/>
                        <a:t>81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194310" marR="19431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smtClean="0"/>
                        <a:t>31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442949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9525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smtClean="0"/>
                        <a:t>3 </a:t>
                      </a:r>
                      <a:r>
                        <a:rPr lang="en-US" sz="1600" dirty="0"/>
                        <a:t>+ </a:t>
                      </a:r>
                      <a:r>
                        <a:rPr lang="en-US" sz="1600" dirty="0" smtClean="0"/>
                        <a:t>3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9525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smtClean="0"/>
                        <a:t>6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238125" marR="173355" indent="-6731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spc="-5" dirty="0" smtClean="0"/>
                        <a:t>50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238125" marR="173355" indent="-6731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smtClean="0"/>
                        <a:t>83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194310" marR="19431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smtClean="0"/>
                        <a:t>50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460749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85725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spc="-5" dirty="0" smtClean="0"/>
                        <a:t>1 + 3 </a:t>
                      </a:r>
                      <a:br>
                        <a:rPr lang="en-US" sz="1600" spc="-5" dirty="0" smtClean="0"/>
                      </a:br>
                      <a:r>
                        <a:rPr lang="en-US" sz="1600" spc="-5" dirty="0" smtClean="0"/>
                        <a:t>[Cohort 8]</a:t>
                      </a:r>
                      <a:r>
                        <a:rPr lang="en-US" sz="1600" spc="-5" baseline="30000" dirty="0" smtClean="0"/>
                        <a:t>c</a:t>
                      </a:r>
                      <a:endParaRPr lang="en-US" sz="1600" b="1" baseline="30000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85725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aseline="0" dirty="0" smtClean="0"/>
                        <a:t>40</a:t>
                      </a:r>
                      <a:endParaRPr lang="en-US" sz="1600" b="1" baseline="0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238125" marR="173355" indent="-6731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spc="-5" dirty="0" smtClean="0"/>
                        <a:t>43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10</a:t>
                      </a:r>
                      <a:r>
                        <a:rPr lang="en-US" sz="1600" baseline="30000" dirty="0" smtClean="0"/>
                        <a:t>d</a:t>
                      </a:r>
                      <a:endParaRPr lang="en-US" sz="1600" b="1" baseline="3000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238125" marR="173355" indent="-6731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smtClean="0"/>
                        <a:t>53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194310" marR="19431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smtClean="0"/>
                        <a:t>28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58493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85725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spc="-5" dirty="0" smtClean="0"/>
                        <a:t>Sequenced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85725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smtClean="0"/>
                        <a:t>33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238125" marR="173355" indent="-6731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spc="-5" dirty="0" smtClean="0"/>
                        <a:t>31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238125" marR="173355" indent="-6731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smtClean="0"/>
                        <a:t>44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194310" marR="19431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smtClean="0"/>
                        <a:t>31</a:t>
                      </a:r>
                      <a:endParaRPr lang="en-US" sz="1600" b="1" dirty="0">
                        <a:solidFill>
                          <a:srgbClr val="000000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633530">
                <a:tc gridSpan="6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64770" marR="38354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300" baseline="30000" dirty="0" err="1" smtClean="0"/>
                        <a:t>a</a:t>
                      </a:r>
                      <a:r>
                        <a:rPr lang="en-US" sz="1300" baseline="0" dirty="0" err="1" smtClean="0"/>
                        <a:t>per</a:t>
                      </a:r>
                      <a:r>
                        <a:rPr lang="en-US" sz="1300" baseline="0" dirty="0" smtClean="0"/>
                        <a:t> RECIST,  [CR+PR]/N x 100;  </a:t>
                      </a:r>
                      <a:r>
                        <a:rPr lang="en-US" sz="1300" baseline="30000" dirty="0" smtClean="0"/>
                        <a:t>b </a:t>
                      </a:r>
                      <a:r>
                        <a:rPr lang="en-US" sz="1300" baseline="0" dirty="0" smtClean="0"/>
                        <a:t>Best overall response; </a:t>
                      </a:r>
                      <a:r>
                        <a:rPr lang="en-US" sz="1300" baseline="30000" dirty="0" err="1" smtClean="0"/>
                        <a:t>c</a:t>
                      </a:r>
                      <a:r>
                        <a:rPr lang="en-US" sz="1300" dirty="0" err="1" smtClean="0"/>
                        <a:t>Cohort</a:t>
                      </a:r>
                      <a:r>
                        <a:rPr lang="en-US" sz="1300" dirty="0" smtClean="0"/>
                        <a:t> 8: </a:t>
                      </a:r>
                      <a:r>
                        <a:rPr lang="en-US" sz="1300" baseline="0" dirty="0" smtClean="0"/>
                        <a:t> </a:t>
                      </a:r>
                      <a:r>
                        <a:rPr lang="en-US" sz="1300" dirty="0" smtClean="0"/>
                        <a:t>Phase 2/3 trial;</a:t>
                      </a:r>
                      <a:r>
                        <a:rPr lang="en-US" sz="1300" baseline="0" dirty="0" smtClean="0"/>
                        <a:t> last patient, first dose Nov 2013. </a:t>
                      </a:r>
                      <a:r>
                        <a:rPr lang="en-US" sz="1300" spc="5" baseline="30000" dirty="0" smtClean="0"/>
                        <a:t>d</a:t>
                      </a:r>
                      <a:r>
                        <a:rPr lang="en-US" sz="1300" spc="5" dirty="0" smtClean="0"/>
                        <a:t>2 confirmed</a:t>
                      </a:r>
                      <a:r>
                        <a:rPr lang="en-US" sz="1300" spc="5" baseline="0" dirty="0" smtClean="0"/>
                        <a:t> and 2 </a:t>
                      </a:r>
                      <a:r>
                        <a:rPr lang="en-US" sz="1300" spc="5" dirty="0" smtClean="0"/>
                        <a:t>unconfirmed responses</a:t>
                      </a:r>
                      <a:endParaRPr lang="en-US" sz="1300" dirty="0" smtClean="0"/>
                    </a:p>
                    <a:p>
                      <a:pPr marL="64770" marR="38354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300" dirty="0" smtClean="0"/>
                        <a:t>n:</a:t>
                      </a:r>
                      <a:r>
                        <a:rPr lang="en-US" sz="1300" spc="5" dirty="0" smtClean="0"/>
                        <a:t> </a:t>
                      </a:r>
                      <a:r>
                        <a:rPr lang="en-US" sz="1300" dirty="0" smtClean="0"/>
                        <a:t>no.</a:t>
                      </a:r>
                      <a:r>
                        <a:rPr lang="en-US" sz="1300" spc="-15" dirty="0" smtClean="0"/>
                        <a:t> </a:t>
                      </a:r>
                      <a:r>
                        <a:rPr lang="en-US" sz="1300" spc="-5" dirty="0" smtClean="0"/>
                        <a:t>response-evaluable</a:t>
                      </a:r>
                      <a:r>
                        <a:rPr lang="en-US" sz="1300" dirty="0" smtClean="0"/>
                        <a:t> </a:t>
                      </a:r>
                      <a:r>
                        <a:rPr lang="en-US" sz="1300" spc="-5" dirty="0" smtClean="0"/>
                        <a:t>pts.</a:t>
                      </a:r>
                      <a:r>
                        <a:rPr lang="en-US" sz="1300" spc="5" dirty="0" smtClean="0"/>
                        <a:t> </a:t>
                      </a:r>
                      <a:endParaRPr lang="en-US" sz="1300" b="1" spc="5" dirty="0" smtClean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64770" marR="38354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77421" y="6469041"/>
            <a:ext cx="6005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Wolchok</a:t>
            </a:r>
            <a:r>
              <a:rPr lang="en-US" sz="1200" b="1" dirty="0" smtClean="0"/>
              <a:t> JD, et al. </a:t>
            </a:r>
            <a:r>
              <a:rPr lang="en-US" sz="1200" b="1" i="1" dirty="0" smtClean="0"/>
              <a:t>N </a:t>
            </a:r>
            <a:r>
              <a:rPr lang="en-US" sz="1200" b="1" i="1" dirty="0" err="1" smtClean="0"/>
              <a:t>Engl</a:t>
            </a:r>
            <a:r>
              <a:rPr lang="en-US" sz="1200" b="1" i="1" dirty="0" smtClean="0"/>
              <a:t> J Med. </a:t>
            </a:r>
            <a:r>
              <a:rPr lang="en-US" sz="1200" b="1" dirty="0" smtClean="0"/>
              <a:t>2013;369:122-133.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2733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Cancer Immune Therapies </a:t>
            </a:r>
            <a:b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in the Clinic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Cytokines: Interleukin-2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and Interferon-Alfa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Cell Therapies and Cancer ‘Vaccines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sz="2400" dirty="0" err="1" smtClean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ipuleucel</a:t>
            </a:r>
            <a:r>
              <a:rPr lang="en-US" sz="2400" dirty="0" smtClean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-T in prostate cancer</a:t>
            </a:r>
          </a:p>
          <a:p>
            <a:pPr lvl="1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Allogeneic bone marrow transplant</a:t>
            </a:r>
          </a:p>
          <a:p>
            <a:r>
              <a:rPr lang="en-US" sz="28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Immune Checkpoint Inhibitors</a:t>
            </a:r>
          </a:p>
          <a:p>
            <a:pPr lvl="1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Ipilimumab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(anti-CTLA-4)</a:t>
            </a:r>
          </a:p>
          <a:p>
            <a:pPr lvl="1"/>
            <a:r>
              <a:rPr lang="en-US" sz="2400" i="1" u="sng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i="1" u="sng" dirty="0" err="1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embrolizumab</a:t>
            </a:r>
            <a:r>
              <a:rPr lang="en-US" sz="2400" i="1" u="sng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(anti-PD-1) </a:t>
            </a:r>
          </a:p>
          <a:p>
            <a:pPr lvl="1"/>
            <a:r>
              <a:rPr lang="en-US" sz="2400" i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Nivolumab</a:t>
            </a:r>
            <a:r>
              <a:rPr lang="en-US" sz="24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u="sng" dirty="0">
                <a:latin typeface="Arial" panose="020B0604020202020204" pitchFamily="34" charset="0"/>
                <a:cs typeface="Arial" panose="020B0604020202020204" pitchFamily="34" charset="0"/>
              </a:rPr>
              <a:t>(anti-PD-1) </a:t>
            </a:r>
            <a:r>
              <a:rPr lang="en-US" sz="24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(pending FDA approval</a:t>
            </a:r>
            <a:r>
              <a:rPr lang="en-US" sz="2400" i="1" u="sng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2400" i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90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32765" y="939417"/>
            <a:ext cx="6564573" cy="55296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5786" y="77141"/>
            <a:ext cx="8404225" cy="919163"/>
          </a:xfrm>
        </p:spPr>
        <p:txBody>
          <a:bodyPr/>
          <a:lstStyle/>
          <a:p>
            <a:pPr algn="ctr"/>
            <a:r>
              <a:rPr lang="en-US" sz="2800" dirty="0"/>
              <a:t>Overall Survival for </a:t>
            </a:r>
            <a:r>
              <a:rPr lang="en-US" sz="2800" dirty="0" smtClean="0"/>
              <a:t>Concurrent Therapy </a:t>
            </a:r>
            <a:r>
              <a:rPr lang="en-US" sz="2800" dirty="0"/>
              <a:t>by Dose Cohort</a:t>
            </a:r>
          </a:p>
        </p:txBody>
      </p:sp>
      <p:sp>
        <p:nvSpPr>
          <p:cNvPr id="219" name="TextBox 164"/>
          <p:cNvSpPr txBox="1">
            <a:spLocks noChangeArrowheads="1"/>
          </p:cNvSpPr>
          <p:nvPr/>
        </p:nvSpPr>
        <p:spPr bwMode="auto">
          <a:xfrm>
            <a:off x="2322558" y="3783435"/>
            <a:ext cx="83708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100" b="1" kern="0" dirty="0">
                <a:solidFill>
                  <a:schemeClr val="bg2"/>
                </a:solidFill>
                <a:cs typeface="Arial" charset="0"/>
              </a:rPr>
              <a:t>Censored</a:t>
            </a:r>
          </a:p>
        </p:txBody>
      </p:sp>
      <p:grpSp>
        <p:nvGrpSpPr>
          <p:cNvPr id="220" name="Group 667"/>
          <p:cNvGrpSpPr/>
          <p:nvPr/>
        </p:nvGrpSpPr>
        <p:grpSpPr>
          <a:xfrm>
            <a:off x="1463491" y="5407863"/>
            <a:ext cx="5814349" cy="961802"/>
            <a:chOff x="285427" y="5347189"/>
            <a:chExt cx="7752464" cy="991548"/>
          </a:xfrm>
        </p:grpSpPr>
        <p:grpSp>
          <p:nvGrpSpPr>
            <p:cNvPr id="221" name="Group 221"/>
            <p:cNvGrpSpPr/>
            <p:nvPr/>
          </p:nvGrpSpPr>
          <p:grpSpPr>
            <a:xfrm>
              <a:off x="1176163" y="5525342"/>
              <a:ext cx="6861728" cy="809103"/>
              <a:chOff x="1548915" y="5229272"/>
              <a:chExt cx="4747602" cy="809103"/>
            </a:xfrm>
          </p:grpSpPr>
          <p:sp>
            <p:nvSpPr>
              <p:cNvPr id="223" name="TextBox 222"/>
              <p:cNvSpPr txBox="1"/>
              <p:nvPr/>
            </p:nvSpPr>
            <p:spPr bwMode="auto">
              <a:xfrm>
                <a:off x="1548915" y="5229272"/>
                <a:ext cx="300495" cy="809103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14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17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16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6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53</a:t>
                </a:r>
              </a:p>
            </p:txBody>
          </p:sp>
          <p:sp>
            <p:nvSpPr>
              <p:cNvPr id="224" name="TextBox 223"/>
              <p:cNvSpPr txBox="1"/>
              <p:nvPr/>
            </p:nvSpPr>
            <p:spPr bwMode="auto">
              <a:xfrm>
                <a:off x="1824155" y="5229272"/>
                <a:ext cx="300495" cy="809103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13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17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16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6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52</a:t>
                </a:r>
              </a:p>
            </p:txBody>
          </p:sp>
          <p:sp>
            <p:nvSpPr>
              <p:cNvPr id="225" name="TextBox 224"/>
              <p:cNvSpPr txBox="1"/>
              <p:nvPr/>
            </p:nvSpPr>
            <p:spPr bwMode="auto">
              <a:xfrm>
                <a:off x="2107373" y="5229272"/>
                <a:ext cx="300495" cy="809103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11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16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15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6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48</a:t>
                </a:r>
              </a:p>
            </p:txBody>
          </p:sp>
          <p:sp>
            <p:nvSpPr>
              <p:cNvPr id="226" name="TextBox 225"/>
              <p:cNvSpPr txBox="1"/>
              <p:nvPr/>
            </p:nvSpPr>
            <p:spPr bwMode="auto">
              <a:xfrm>
                <a:off x="2382614" y="5229272"/>
                <a:ext cx="300495" cy="809103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10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15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15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6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46</a:t>
                </a:r>
              </a:p>
            </p:txBody>
          </p:sp>
          <p:sp>
            <p:nvSpPr>
              <p:cNvPr id="227" name="TextBox 226"/>
              <p:cNvSpPr txBox="1"/>
              <p:nvPr/>
            </p:nvSpPr>
            <p:spPr bwMode="auto">
              <a:xfrm>
                <a:off x="2661843" y="5229272"/>
                <a:ext cx="300495" cy="809103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8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15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15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6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44</a:t>
                </a:r>
              </a:p>
            </p:txBody>
          </p:sp>
          <p:sp>
            <p:nvSpPr>
              <p:cNvPr id="228" name="TextBox 227"/>
              <p:cNvSpPr txBox="1"/>
              <p:nvPr/>
            </p:nvSpPr>
            <p:spPr bwMode="auto">
              <a:xfrm>
                <a:off x="2937084" y="5229272"/>
                <a:ext cx="300495" cy="809103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7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14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13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6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40</a:t>
                </a:r>
              </a:p>
            </p:txBody>
          </p:sp>
          <p:sp>
            <p:nvSpPr>
              <p:cNvPr id="229" name="TextBox 228"/>
              <p:cNvSpPr txBox="1"/>
              <p:nvPr/>
            </p:nvSpPr>
            <p:spPr bwMode="auto">
              <a:xfrm>
                <a:off x="3228281" y="5229272"/>
                <a:ext cx="300495" cy="809103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7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14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4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6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31</a:t>
                </a:r>
              </a:p>
            </p:txBody>
          </p:sp>
          <p:sp>
            <p:nvSpPr>
              <p:cNvPr id="230" name="TextBox 229"/>
              <p:cNvSpPr txBox="1"/>
              <p:nvPr/>
            </p:nvSpPr>
            <p:spPr bwMode="auto">
              <a:xfrm>
                <a:off x="3503523" y="5229272"/>
                <a:ext cx="300495" cy="809103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7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13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2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6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28</a:t>
                </a:r>
              </a:p>
            </p:txBody>
          </p:sp>
          <p:sp>
            <p:nvSpPr>
              <p:cNvPr id="231" name="TextBox 230"/>
              <p:cNvSpPr txBox="1"/>
              <p:nvPr/>
            </p:nvSpPr>
            <p:spPr bwMode="auto">
              <a:xfrm>
                <a:off x="3794719" y="5229272"/>
                <a:ext cx="300495" cy="809103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7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9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0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3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19</a:t>
                </a:r>
              </a:p>
            </p:txBody>
          </p:sp>
          <p:sp>
            <p:nvSpPr>
              <p:cNvPr id="232" name="TextBox 231"/>
              <p:cNvSpPr txBox="1"/>
              <p:nvPr/>
            </p:nvSpPr>
            <p:spPr bwMode="auto">
              <a:xfrm>
                <a:off x="4069960" y="5229272"/>
                <a:ext cx="300495" cy="809103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7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4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0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0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11</a:t>
                </a:r>
              </a:p>
            </p:txBody>
          </p:sp>
          <p:sp>
            <p:nvSpPr>
              <p:cNvPr id="233" name="TextBox 232"/>
              <p:cNvSpPr txBox="1"/>
              <p:nvPr/>
            </p:nvSpPr>
            <p:spPr bwMode="auto">
              <a:xfrm>
                <a:off x="4385712" y="5229272"/>
                <a:ext cx="235428" cy="809103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5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3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0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0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8</a:t>
                </a:r>
              </a:p>
            </p:txBody>
          </p:sp>
          <p:sp>
            <p:nvSpPr>
              <p:cNvPr id="234" name="TextBox 233"/>
              <p:cNvSpPr txBox="1"/>
              <p:nvPr/>
            </p:nvSpPr>
            <p:spPr bwMode="auto">
              <a:xfrm>
                <a:off x="4660951" y="5229272"/>
                <a:ext cx="235428" cy="809103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2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3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0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0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5</a:t>
                </a:r>
              </a:p>
            </p:txBody>
          </p:sp>
          <p:sp>
            <p:nvSpPr>
              <p:cNvPr id="235" name="TextBox 234"/>
              <p:cNvSpPr txBox="1"/>
              <p:nvPr/>
            </p:nvSpPr>
            <p:spPr bwMode="auto">
              <a:xfrm>
                <a:off x="4936192" y="5229272"/>
                <a:ext cx="235428" cy="809103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2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3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0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0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5</a:t>
                </a:r>
              </a:p>
            </p:txBody>
          </p:sp>
          <p:sp>
            <p:nvSpPr>
              <p:cNvPr id="236" name="TextBox 235"/>
              <p:cNvSpPr txBox="1"/>
              <p:nvPr/>
            </p:nvSpPr>
            <p:spPr bwMode="auto">
              <a:xfrm>
                <a:off x="5227389" y="5229272"/>
                <a:ext cx="235428" cy="809103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2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2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0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0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4</a:t>
                </a:r>
              </a:p>
            </p:txBody>
          </p:sp>
          <p:sp>
            <p:nvSpPr>
              <p:cNvPr id="237" name="TextBox 236"/>
              <p:cNvSpPr txBox="1"/>
              <p:nvPr/>
            </p:nvSpPr>
            <p:spPr bwMode="auto">
              <a:xfrm>
                <a:off x="5502630" y="5229272"/>
                <a:ext cx="235428" cy="809103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1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0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0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0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1</a:t>
                </a:r>
              </a:p>
            </p:txBody>
          </p:sp>
          <p:sp>
            <p:nvSpPr>
              <p:cNvPr id="238" name="TextBox 237"/>
              <p:cNvSpPr txBox="1"/>
              <p:nvPr/>
            </p:nvSpPr>
            <p:spPr bwMode="auto">
              <a:xfrm>
                <a:off x="5785849" y="5229272"/>
                <a:ext cx="235428" cy="809103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1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0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0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0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1</a:t>
                </a:r>
              </a:p>
            </p:txBody>
          </p:sp>
          <p:sp>
            <p:nvSpPr>
              <p:cNvPr id="239" name="TextBox 238"/>
              <p:cNvSpPr txBox="1"/>
              <p:nvPr/>
            </p:nvSpPr>
            <p:spPr bwMode="auto">
              <a:xfrm>
                <a:off x="6061089" y="5229272"/>
                <a:ext cx="235428" cy="809103"/>
              </a:xfrm>
              <a:prstGeom prst="rect">
                <a:avLst/>
              </a:prstGeom>
              <a:noFill/>
            </p:spPr>
            <p:txBody>
              <a:bodyPr wrap="none"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0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0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0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0</a:t>
                </a:r>
              </a:p>
              <a:p>
                <a:pPr algn="ctr">
                  <a:lnSpc>
                    <a:spcPct val="90000"/>
                  </a:lnSpc>
                  <a:defRPr/>
                </a:pPr>
                <a:r>
                  <a:rPr lang="en-US" sz="1000" kern="0" dirty="0">
                    <a:solidFill>
                      <a:schemeClr val="bg2"/>
                    </a:solidFill>
                    <a:cs typeface="Arial" charset="0"/>
                  </a:rPr>
                  <a:t>0</a:t>
                </a:r>
              </a:p>
            </p:txBody>
          </p:sp>
        </p:grpSp>
        <p:sp>
          <p:nvSpPr>
            <p:cNvPr id="222" name="TextBox 221"/>
            <p:cNvSpPr txBox="1"/>
            <p:nvPr/>
          </p:nvSpPr>
          <p:spPr bwMode="auto">
            <a:xfrm>
              <a:off x="285427" y="5347189"/>
              <a:ext cx="1454788" cy="991548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000" b="1" kern="0" dirty="0">
                  <a:solidFill>
                    <a:schemeClr val="bg2"/>
                  </a:solidFill>
                  <a:cs typeface="Arial" charset="0"/>
                </a:rPr>
                <a:t>Pts at Risk</a:t>
              </a:r>
            </a:p>
            <a:p>
              <a:pPr>
                <a:lnSpc>
                  <a:spcPct val="90000"/>
                </a:lnSpc>
                <a:spcBef>
                  <a:spcPts val="300"/>
                </a:spcBef>
                <a:defRPr/>
              </a:pPr>
              <a:r>
                <a:rPr lang="en-US" sz="1000" kern="0" dirty="0">
                  <a:solidFill>
                    <a:schemeClr val="bg2"/>
                  </a:solidFill>
                  <a:cs typeface="Arial" charset="0"/>
                </a:rPr>
                <a:t>Nivo 0.3_IPI 3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1000" kern="0" dirty="0">
                  <a:solidFill>
                    <a:schemeClr val="bg2"/>
                  </a:solidFill>
                  <a:cs typeface="Arial" charset="0"/>
                </a:rPr>
                <a:t>Nivo 1 _IPI 3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1000" kern="0" dirty="0">
                  <a:solidFill>
                    <a:schemeClr val="bg2"/>
                  </a:solidFill>
                  <a:cs typeface="Arial" charset="0"/>
                </a:rPr>
                <a:t>Nivo 3_IPI 1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1000" kern="0" dirty="0">
                  <a:solidFill>
                    <a:schemeClr val="bg2"/>
                  </a:solidFill>
                  <a:cs typeface="Arial" charset="0"/>
                </a:rPr>
                <a:t>Nivo 3_IPI 3</a:t>
              </a:r>
            </a:p>
            <a:p>
              <a:pPr>
                <a:lnSpc>
                  <a:spcPct val="90000"/>
                </a:lnSpc>
                <a:defRPr/>
              </a:pPr>
              <a:r>
                <a:rPr lang="en-US" sz="1000" kern="0" dirty="0">
                  <a:solidFill>
                    <a:schemeClr val="bg2"/>
                  </a:solidFill>
                  <a:cs typeface="Arial" charset="0"/>
                </a:rPr>
                <a:t>Concurrent</a:t>
              </a:r>
            </a:p>
          </p:txBody>
        </p:sp>
      </p:grpSp>
      <p:sp>
        <p:nvSpPr>
          <p:cNvPr id="240" name="Freeform 44"/>
          <p:cNvSpPr>
            <a:spLocks/>
          </p:cNvSpPr>
          <p:nvPr/>
        </p:nvSpPr>
        <p:spPr bwMode="auto">
          <a:xfrm>
            <a:off x="2273860" y="960468"/>
            <a:ext cx="4909508" cy="3985896"/>
          </a:xfrm>
          <a:custGeom>
            <a:avLst/>
            <a:gdLst>
              <a:gd name="T0" fmla="*/ 0 w 3435"/>
              <a:gd name="T1" fmla="*/ 0 h 1968"/>
              <a:gd name="T2" fmla="*/ 0 w 3435"/>
              <a:gd name="T3" fmla="*/ 2147483647 h 1968"/>
              <a:gd name="T4" fmla="*/ 2147483647 w 3435"/>
              <a:gd name="T5" fmla="*/ 2147483647 h 1968"/>
              <a:gd name="T6" fmla="*/ 0 60000 65536"/>
              <a:gd name="T7" fmla="*/ 0 60000 65536"/>
              <a:gd name="T8" fmla="*/ 0 60000 65536"/>
              <a:gd name="T9" fmla="*/ 0 w 3435"/>
              <a:gd name="T10" fmla="*/ 0 h 1968"/>
              <a:gd name="T11" fmla="*/ 3435 w 3435"/>
              <a:gd name="T12" fmla="*/ 1968 h 19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35" h="1968">
                <a:moveTo>
                  <a:pt x="0" y="0"/>
                </a:moveTo>
                <a:lnTo>
                  <a:pt x="0" y="1968"/>
                </a:lnTo>
                <a:lnTo>
                  <a:pt x="3435" y="1968"/>
                </a:lnTo>
              </a:path>
            </a:pathLst>
          </a:custGeom>
          <a:noFill/>
          <a:ln w="15875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241" name="Line 45"/>
          <p:cNvSpPr>
            <a:spLocks noChangeShapeType="1"/>
          </p:cNvSpPr>
          <p:nvPr/>
        </p:nvSpPr>
        <p:spPr bwMode="auto">
          <a:xfrm>
            <a:off x="2226695" y="1079484"/>
            <a:ext cx="47166" cy="0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242" name="Line 46"/>
          <p:cNvSpPr>
            <a:spLocks noChangeShapeType="1"/>
          </p:cNvSpPr>
          <p:nvPr/>
        </p:nvSpPr>
        <p:spPr bwMode="auto">
          <a:xfrm>
            <a:off x="2226695" y="1465763"/>
            <a:ext cx="47166" cy="0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243" name="Line 47"/>
          <p:cNvSpPr>
            <a:spLocks noChangeShapeType="1"/>
          </p:cNvSpPr>
          <p:nvPr/>
        </p:nvSpPr>
        <p:spPr bwMode="auto">
          <a:xfrm>
            <a:off x="2226695" y="1862481"/>
            <a:ext cx="47166" cy="0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244" name="Line 48"/>
          <p:cNvSpPr>
            <a:spLocks noChangeShapeType="1"/>
          </p:cNvSpPr>
          <p:nvPr/>
        </p:nvSpPr>
        <p:spPr bwMode="auto">
          <a:xfrm>
            <a:off x="2226695" y="2248761"/>
            <a:ext cx="47166" cy="0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245" name="Line 49"/>
          <p:cNvSpPr>
            <a:spLocks noChangeShapeType="1"/>
          </p:cNvSpPr>
          <p:nvPr/>
        </p:nvSpPr>
        <p:spPr bwMode="auto">
          <a:xfrm>
            <a:off x="2226695" y="2635039"/>
            <a:ext cx="47166" cy="0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246" name="Line 50"/>
          <p:cNvSpPr>
            <a:spLocks noChangeShapeType="1"/>
          </p:cNvSpPr>
          <p:nvPr/>
        </p:nvSpPr>
        <p:spPr bwMode="auto">
          <a:xfrm>
            <a:off x="2226695" y="3029671"/>
            <a:ext cx="47166" cy="0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247" name="Line 51"/>
          <p:cNvSpPr>
            <a:spLocks noChangeShapeType="1"/>
          </p:cNvSpPr>
          <p:nvPr/>
        </p:nvSpPr>
        <p:spPr bwMode="auto">
          <a:xfrm>
            <a:off x="2226695" y="3432653"/>
            <a:ext cx="47166" cy="0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248" name="Line 52"/>
          <p:cNvSpPr>
            <a:spLocks noChangeShapeType="1"/>
          </p:cNvSpPr>
          <p:nvPr/>
        </p:nvSpPr>
        <p:spPr bwMode="auto">
          <a:xfrm>
            <a:off x="2226695" y="3812668"/>
            <a:ext cx="47166" cy="0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249" name="Line 53"/>
          <p:cNvSpPr>
            <a:spLocks noChangeShapeType="1"/>
          </p:cNvSpPr>
          <p:nvPr/>
        </p:nvSpPr>
        <p:spPr bwMode="auto">
          <a:xfrm>
            <a:off x="2226695" y="4209387"/>
            <a:ext cx="47166" cy="0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250" name="Line 54"/>
          <p:cNvSpPr>
            <a:spLocks noChangeShapeType="1"/>
          </p:cNvSpPr>
          <p:nvPr/>
        </p:nvSpPr>
        <p:spPr bwMode="auto">
          <a:xfrm>
            <a:off x="2226695" y="4604018"/>
            <a:ext cx="47166" cy="0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251" name="Line 55"/>
          <p:cNvSpPr>
            <a:spLocks noChangeShapeType="1"/>
          </p:cNvSpPr>
          <p:nvPr/>
        </p:nvSpPr>
        <p:spPr bwMode="auto">
          <a:xfrm>
            <a:off x="2226695" y="4996561"/>
            <a:ext cx="47166" cy="0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252" name="Line 56"/>
          <p:cNvSpPr>
            <a:spLocks noChangeShapeType="1"/>
          </p:cNvSpPr>
          <p:nvPr/>
        </p:nvSpPr>
        <p:spPr bwMode="auto">
          <a:xfrm flipV="1">
            <a:off x="2318168" y="5065464"/>
            <a:ext cx="0" cy="72912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253" name="Line 57"/>
          <p:cNvSpPr>
            <a:spLocks noChangeShapeType="1"/>
          </p:cNvSpPr>
          <p:nvPr/>
        </p:nvSpPr>
        <p:spPr bwMode="auto">
          <a:xfrm flipV="1">
            <a:off x="2619741" y="5065464"/>
            <a:ext cx="0" cy="72912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254" name="Line 58"/>
          <p:cNvSpPr>
            <a:spLocks noChangeShapeType="1"/>
          </p:cNvSpPr>
          <p:nvPr/>
        </p:nvSpPr>
        <p:spPr bwMode="auto">
          <a:xfrm flipV="1">
            <a:off x="2917028" y="5065464"/>
            <a:ext cx="0" cy="72912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255" name="Line 59"/>
          <p:cNvSpPr>
            <a:spLocks noChangeShapeType="1"/>
          </p:cNvSpPr>
          <p:nvPr/>
        </p:nvSpPr>
        <p:spPr bwMode="auto">
          <a:xfrm flipV="1">
            <a:off x="3221460" y="5065464"/>
            <a:ext cx="0" cy="72912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256" name="Line 60"/>
          <p:cNvSpPr>
            <a:spLocks noChangeShapeType="1"/>
          </p:cNvSpPr>
          <p:nvPr/>
        </p:nvSpPr>
        <p:spPr bwMode="auto">
          <a:xfrm flipV="1">
            <a:off x="3518746" y="5065464"/>
            <a:ext cx="0" cy="72912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257" name="Line 61"/>
          <p:cNvSpPr>
            <a:spLocks noChangeShapeType="1"/>
          </p:cNvSpPr>
          <p:nvPr/>
        </p:nvSpPr>
        <p:spPr bwMode="auto">
          <a:xfrm flipV="1">
            <a:off x="3817461" y="5065464"/>
            <a:ext cx="0" cy="72912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258" name="Line 62"/>
          <p:cNvSpPr>
            <a:spLocks noChangeShapeType="1"/>
          </p:cNvSpPr>
          <p:nvPr/>
        </p:nvSpPr>
        <p:spPr bwMode="auto">
          <a:xfrm flipV="1">
            <a:off x="4121894" y="5065464"/>
            <a:ext cx="0" cy="72912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259" name="Line 63"/>
          <p:cNvSpPr>
            <a:spLocks noChangeShapeType="1"/>
          </p:cNvSpPr>
          <p:nvPr/>
        </p:nvSpPr>
        <p:spPr bwMode="auto">
          <a:xfrm flipV="1">
            <a:off x="4422038" y="5065464"/>
            <a:ext cx="0" cy="72912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260" name="Line 64"/>
          <p:cNvSpPr>
            <a:spLocks noChangeShapeType="1"/>
          </p:cNvSpPr>
          <p:nvPr/>
        </p:nvSpPr>
        <p:spPr bwMode="auto">
          <a:xfrm flipV="1">
            <a:off x="4720753" y="5065464"/>
            <a:ext cx="0" cy="72912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261" name="Line 65"/>
          <p:cNvSpPr>
            <a:spLocks noChangeShapeType="1"/>
          </p:cNvSpPr>
          <p:nvPr/>
        </p:nvSpPr>
        <p:spPr bwMode="auto">
          <a:xfrm flipV="1">
            <a:off x="5030903" y="5065464"/>
            <a:ext cx="0" cy="72912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262" name="Line 66"/>
          <p:cNvSpPr>
            <a:spLocks noChangeShapeType="1"/>
          </p:cNvSpPr>
          <p:nvPr/>
        </p:nvSpPr>
        <p:spPr bwMode="auto">
          <a:xfrm flipV="1">
            <a:off x="5329618" y="5065464"/>
            <a:ext cx="0" cy="72912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263" name="Line 67"/>
          <p:cNvSpPr>
            <a:spLocks noChangeShapeType="1"/>
          </p:cNvSpPr>
          <p:nvPr/>
        </p:nvSpPr>
        <p:spPr bwMode="auto">
          <a:xfrm flipV="1">
            <a:off x="5634050" y="5065464"/>
            <a:ext cx="0" cy="72912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264" name="Line 68"/>
          <p:cNvSpPr>
            <a:spLocks noChangeShapeType="1"/>
          </p:cNvSpPr>
          <p:nvPr/>
        </p:nvSpPr>
        <p:spPr bwMode="auto">
          <a:xfrm flipV="1">
            <a:off x="5934195" y="5065464"/>
            <a:ext cx="0" cy="72912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265" name="Line 69"/>
          <p:cNvSpPr>
            <a:spLocks noChangeShapeType="1"/>
          </p:cNvSpPr>
          <p:nvPr/>
        </p:nvSpPr>
        <p:spPr bwMode="auto">
          <a:xfrm flipV="1">
            <a:off x="6232910" y="5065464"/>
            <a:ext cx="0" cy="72912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266" name="Line 70"/>
          <p:cNvSpPr>
            <a:spLocks noChangeShapeType="1"/>
          </p:cNvSpPr>
          <p:nvPr/>
        </p:nvSpPr>
        <p:spPr bwMode="auto">
          <a:xfrm flipV="1">
            <a:off x="6537343" y="5065464"/>
            <a:ext cx="0" cy="72912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267" name="Line 71"/>
          <p:cNvSpPr>
            <a:spLocks noChangeShapeType="1"/>
          </p:cNvSpPr>
          <p:nvPr/>
        </p:nvSpPr>
        <p:spPr bwMode="auto">
          <a:xfrm flipV="1">
            <a:off x="6834629" y="5065464"/>
            <a:ext cx="0" cy="72912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268" name="Line 72"/>
          <p:cNvSpPr>
            <a:spLocks noChangeShapeType="1"/>
          </p:cNvSpPr>
          <p:nvPr/>
        </p:nvSpPr>
        <p:spPr bwMode="auto">
          <a:xfrm flipV="1">
            <a:off x="7131915" y="5065464"/>
            <a:ext cx="0" cy="72912"/>
          </a:xfrm>
          <a:prstGeom prst="line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kern="0" dirty="0">
              <a:solidFill>
                <a:schemeClr val="bg2"/>
              </a:solidFill>
              <a:cs typeface="Arial" charset="0"/>
            </a:endParaRPr>
          </a:p>
        </p:txBody>
      </p:sp>
      <p:grpSp>
        <p:nvGrpSpPr>
          <p:cNvPr id="269" name="Group 268"/>
          <p:cNvGrpSpPr/>
          <p:nvPr/>
        </p:nvGrpSpPr>
        <p:grpSpPr>
          <a:xfrm>
            <a:off x="2311023" y="1085748"/>
            <a:ext cx="2239649" cy="550898"/>
            <a:chOff x="1557362" y="1104797"/>
            <a:chExt cx="2986199" cy="567935"/>
          </a:xfrm>
        </p:grpSpPr>
        <p:sp>
          <p:nvSpPr>
            <p:cNvPr id="270" name="Rectangle 86"/>
            <p:cNvSpPr>
              <a:spLocks noChangeArrowheads="1"/>
            </p:cNvSpPr>
            <p:nvPr/>
          </p:nvSpPr>
          <p:spPr bwMode="auto">
            <a:xfrm>
              <a:off x="3764139" y="1618444"/>
              <a:ext cx="49547" cy="54288"/>
            </a:xfrm>
            <a:prstGeom prst="rect">
              <a:avLst/>
            </a:prstGeom>
            <a:noFill/>
            <a:ln w="15875">
              <a:solidFill>
                <a:srgbClr val="62D41C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 dirty="0">
                <a:solidFill>
                  <a:schemeClr val="bg2"/>
                </a:solidFill>
                <a:cs typeface="Arial" charset="0"/>
              </a:endParaRPr>
            </a:p>
          </p:txBody>
        </p:sp>
        <p:sp>
          <p:nvSpPr>
            <p:cNvPr id="271" name="Rectangle 85"/>
            <p:cNvSpPr>
              <a:spLocks noChangeArrowheads="1"/>
            </p:cNvSpPr>
            <p:nvPr/>
          </p:nvSpPr>
          <p:spPr bwMode="auto">
            <a:xfrm>
              <a:off x="3754610" y="1618444"/>
              <a:ext cx="49547" cy="54288"/>
            </a:xfrm>
            <a:prstGeom prst="rect">
              <a:avLst/>
            </a:prstGeom>
            <a:noFill/>
            <a:ln w="15875">
              <a:solidFill>
                <a:srgbClr val="62D41C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 dirty="0">
                <a:solidFill>
                  <a:schemeClr val="bg2"/>
                </a:solidFill>
                <a:cs typeface="Arial" charset="0"/>
              </a:endParaRPr>
            </a:p>
          </p:txBody>
        </p:sp>
        <p:grpSp>
          <p:nvGrpSpPr>
            <p:cNvPr id="272" name="Group 196"/>
            <p:cNvGrpSpPr/>
            <p:nvPr/>
          </p:nvGrpSpPr>
          <p:grpSpPr>
            <a:xfrm>
              <a:off x="1557362" y="1104797"/>
              <a:ext cx="2986199" cy="567935"/>
              <a:chOff x="1557362" y="1104797"/>
              <a:chExt cx="2986199" cy="567935"/>
            </a:xfrm>
          </p:grpSpPr>
          <p:sp>
            <p:nvSpPr>
              <p:cNvPr id="273" name="Freeform 80"/>
              <p:cNvSpPr>
                <a:spLocks/>
              </p:cNvSpPr>
              <p:nvPr/>
            </p:nvSpPr>
            <p:spPr bwMode="auto">
              <a:xfrm>
                <a:off x="1557362" y="1104797"/>
                <a:ext cx="2942370" cy="538702"/>
              </a:xfrm>
              <a:custGeom>
                <a:avLst/>
                <a:gdLst>
                  <a:gd name="T0" fmla="*/ 0 w 1544"/>
                  <a:gd name="T1" fmla="*/ 0 h 258"/>
                  <a:gd name="T2" fmla="*/ 2147483647 w 1544"/>
                  <a:gd name="T3" fmla="*/ 0 h 258"/>
                  <a:gd name="T4" fmla="*/ 2147483647 w 1544"/>
                  <a:gd name="T5" fmla="*/ 2147483647 h 258"/>
                  <a:gd name="T6" fmla="*/ 2147483647 w 1544"/>
                  <a:gd name="T7" fmla="*/ 2147483647 h 258"/>
                  <a:gd name="T8" fmla="*/ 2147483647 w 1544"/>
                  <a:gd name="T9" fmla="*/ 2147483647 h 258"/>
                  <a:gd name="T10" fmla="*/ 2147483647 w 1544"/>
                  <a:gd name="T11" fmla="*/ 2147483647 h 25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544"/>
                  <a:gd name="T19" fmla="*/ 0 h 258"/>
                  <a:gd name="T20" fmla="*/ 1544 w 1544"/>
                  <a:gd name="T21" fmla="*/ 258 h 25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544" h="258">
                    <a:moveTo>
                      <a:pt x="0" y="0"/>
                    </a:moveTo>
                    <a:lnTo>
                      <a:pt x="509" y="0"/>
                    </a:lnTo>
                    <a:lnTo>
                      <a:pt x="509" y="111"/>
                    </a:lnTo>
                    <a:lnTo>
                      <a:pt x="1082" y="111"/>
                    </a:lnTo>
                    <a:lnTo>
                      <a:pt x="1082" y="258"/>
                    </a:lnTo>
                    <a:lnTo>
                      <a:pt x="1544" y="258"/>
                    </a:lnTo>
                  </a:path>
                </a:pathLst>
              </a:custGeom>
              <a:noFill/>
              <a:ln w="19050" cap="flat">
                <a:solidFill>
                  <a:srgbClr val="62D41C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chemeClr val="bg2"/>
                  </a:solidFill>
                  <a:cs typeface="Arial" charset="0"/>
                </a:endParaRPr>
              </a:p>
            </p:txBody>
          </p:sp>
          <p:sp>
            <p:nvSpPr>
              <p:cNvPr id="274" name="Rectangle 81"/>
              <p:cNvSpPr>
                <a:spLocks noChangeArrowheads="1"/>
              </p:cNvSpPr>
              <p:nvPr/>
            </p:nvSpPr>
            <p:spPr bwMode="auto">
              <a:xfrm>
                <a:off x="3299152" y="1311509"/>
                <a:ext cx="49547" cy="54288"/>
              </a:xfrm>
              <a:prstGeom prst="rect">
                <a:avLst/>
              </a:prstGeom>
              <a:noFill/>
              <a:ln w="15875">
                <a:solidFill>
                  <a:srgbClr val="62D41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chemeClr val="bg2"/>
                  </a:solidFill>
                  <a:cs typeface="Arial" charset="0"/>
                </a:endParaRPr>
              </a:p>
            </p:txBody>
          </p:sp>
          <p:sp>
            <p:nvSpPr>
              <p:cNvPr id="275" name="Rectangle 82"/>
              <p:cNvSpPr>
                <a:spLocks noChangeArrowheads="1"/>
              </p:cNvSpPr>
              <p:nvPr/>
            </p:nvSpPr>
            <p:spPr bwMode="auto">
              <a:xfrm>
                <a:off x="3384908" y="1311509"/>
                <a:ext cx="49547" cy="54288"/>
              </a:xfrm>
              <a:prstGeom prst="rect">
                <a:avLst/>
              </a:prstGeom>
              <a:noFill/>
              <a:ln w="15875">
                <a:solidFill>
                  <a:srgbClr val="62D41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chemeClr val="bg2"/>
                  </a:solidFill>
                  <a:cs typeface="Arial" charset="0"/>
                </a:endParaRPr>
              </a:p>
            </p:txBody>
          </p:sp>
          <p:sp>
            <p:nvSpPr>
              <p:cNvPr id="276" name="Rectangle 83"/>
              <p:cNvSpPr>
                <a:spLocks noChangeArrowheads="1"/>
              </p:cNvSpPr>
              <p:nvPr/>
            </p:nvSpPr>
            <p:spPr bwMode="auto">
              <a:xfrm>
                <a:off x="3569758" y="1311509"/>
                <a:ext cx="49547" cy="54288"/>
              </a:xfrm>
              <a:prstGeom prst="rect">
                <a:avLst/>
              </a:prstGeom>
              <a:noFill/>
              <a:ln w="15875">
                <a:solidFill>
                  <a:srgbClr val="62D41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chemeClr val="bg2"/>
                  </a:solidFill>
                  <a:cs typeface="Arial" charset="0"/>
                </a:endParaRPr>
              </a:p>
            </p:txBody>
          </p:sp>
          <p:sp>
            <p:nvSpPr>
              <p:cNvPr id="277" name="Rectangle 84"/>
              <p:cNvSpPr>
                <a:spLocks noChangeArrowheads="1"/>
              </p:cNvSpPr>
              <p:nvPr/>
            </p:nvSpPr>
            <p:spPr bwMode="auto">
              <a:xfrm>
                <a:off x="3602157" y="1618444"/>
                <a:ext cx="49547" cy="54288"/>
              </a:xfrm>
              <a:prstGeom prst="rect">
                <a:avLst/>
              </a:prstGeom>
              <a:noFill/>
              <a:ln w="15875">
                <a:solidFill>
                  <a:srgbClr val="62D41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chemeClr val="bg2"/>
                  </a:solidFill>
                  <a:cs typeface="Arial" charset="0"/>
                </a:endParaRPr>
              </a:p>
            </p:txBody>
          </p:sp>
          <p:sp>
            <p:nvSpPr>
              <p:cNvPr id="278" name="Rectangle 87"/>
              <p:cNvSpPr>
                <a:spLocks noChangeArrowheads="1"/>
              </p:cNvSpPr>
              <p:nvPr/>
            </p:nvSpPr>
            <p:spPr bwMode="auto">
              <a:xfrm>
                <a:off x="3781290" y="1618444"/>
                <a:ext cx="49547" cy="54288"/>
              </a:xfrm>
              <a:prstGeom prst="rect">
                <a:avLst/>
              </a:prstGeom>
              <a:noFill/>
              <a:ln w="15875">
                <a:solidFill>
                  <a:srgbClr val="62D41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chemeClr val="bg2"/>
                  </a:solidFill>
                  <a:cs typeface="Arial" charset="0"/>
                </a:endParaRPr>
              </a:p>
            </p:txBody>
          </p:sp>
          <p:sp>
            <p:nvSpPr>
              <p:cNvPr id="279" name="Rectangle 88"/>
              <p:cNvSpPr>
                <a:spLocks noChangeArrowheads="1"/>
              </p:cNvSpPr>
              <p:nvPr/>
            </p:nvSpPr>
            <p:spPr bwMode="auto">
              <a:xfrm>
                <a:off x="3908970" y="1618444"/>
                <a:ext cx="53359" cy="54288"/>
              </a:xfrm>
              <a:prstGeom prst="rect">
                <a:avLst/>
              </a:prstGeom>
              <a:noFill/>
              <a:ln w="15875">
                <a:solidFill>
                  <a:srgbClr val="62D41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chemeClr val="bg2"/>
                  </a:solidFill>
                  <a:cs typeface="Arial" charset="0"/>
                </a:endParaRPr>
              </a:p>
            </p:txBody>
          </p:sp>
          <p:sp>
            <p:nvSpPr>
              <p:cNvPr id="280" name="Rectangle 89"/>
              <p:cNvSpPr>
                <a:spLocks noChangeArrowheads="1"/>
              </p:cNvSpPr>
              <p:nvPr/>
            </p:nvSpPr>
            <p:spPr bwMode="auto">
              <a:xfrm>
                <a:off x="3971858" y="1618444"/>
                <a:ext cx="49547" cy="54288"/>
              </a:xfrm>
              <a:prstGeom prst="rect">
                <a:avLst/>
              </a:prstGeom>
              <a:noFill/>
              <a:ln w="15875">
                <a:solidFill>
                  <a:srgbClr val="62D41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chemeClr val="bg2"/>
                  </a:solidFill>
                  <a:cs typeface="Arial" charset="0"/>
                </a:endParaRPr>
              </a:p>
            </p:txBody>
          </p:sp>
          <p:sp>
            <p:nvSpPr>
              <p:cNvPr id="281" name="Rectangle 90"/>
              <p:cNvSpPr>
                <a:spLocks noChangeArrowheads="1"/>
              </p:cNvSpPr>
              <p:nvPr/>
            </p:nvSpPr>
            <p:spPr bwMode="auto">
              <a:xfrm>
                <a:off x="4250086" y="1618444"/>
                <a:ext cx="55265" cy="54288"/>
              </a:xfrm>
              <a:prstGeom prst="rect">
                <a:avLst/>
              </a:prstGeom>
              <a:noFill/>
              <a:ln w="15875">
                <a:solidFill>
                  <a:srgbClr val="62D41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chemeClr val="bg2"/>
                  </a:solidFill>
                  <a:cs typeface="Arial" charset="0"/>
                </a:endParaRPr>
              </a:p>
            </p:txBody>
          </p:sp>
          <p:sp>
            <p:nvSpPr>
              <p:cNvPr id="282" name="Rectangle 91"/>
              <p:cNvSpPr>
                <a:spLocks noChangeArrowheads="1"/>
              </p:cNvSpPr>
              <p:nvPr/>
            </p:nvSpPr>
            <p:spPr bwMode="auto">
              <a:xfrm>
                <a:off x="4385390" y="1618444"/>
                <a:ext cx="55265" cy="54288"/>
              </a:xfrm>
              <a:prstGeom prst="rect">
                <a:avLst/>
              </a:prstGeom>
              <a:noFill/>
              <a:ln w="15875">
                <a:solidFill>
                  <a:srgbClr val="62D41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chemeClr val="bg2"/>
                  </a:solidFill>
                  <a:cs typeface="Arial" charset="0"/>
                </a:endParaRPr>
              </a:p>
            </p:txBody>
          </p:sp>
          <p:sp>
            <p:nvSpPr>
              <p:cNvPr id="283" name="Rectangle 92"/>
              <p:cNvSpPr>
                <a:spLocks noChangeArrowheads="1"/>
              </p:cNvSpPr>
              <p:nvPr/>
            </p:nvSpPr>
            <p:spPr bwMode="auto">
              <a:xfrm>
                <a:off x="4494014" y="1618444"/>
                <a:ext cx="49547" cy="54288"/>
              </a:xfrm>
              <a:prstGeom prst="rect">
                <a:avLst/>
              </a:prstGeom>
              <a:noFill/>
              <a:ln w="15875">
                <a:solidFill>
                  <a:srgbClr val="62D41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chemeClr val="bg2"/>
                  </a:solidFill>
                  <a:cs typeface="Arial" charset="0"/>
                </a:endParaRPr>
              </a:p>
            </p:txBody>
          </p:sp>
        </p:grpSp>
      </p:grpSp>
      <p:grpSp>
        <p:nvGrpSpPr>
          <p:cNvPr id="284" name="Group 283"/>
          <p:cNvGrpSpPr/>
          <p:nvPr/>
        </p:nvGrpSpPr>
        <p:grpSpPr>
          <a:xfrm>
            <a:off x="2315309" y="1039811"/>
            <a:ext cx="2675574" cy="72912"/>
            <a:chOff x="1563079" y="1058861"/>
            <a:chExt cx="3567432" cy="75168"/>
          </a:xfrm>
        </p:grpSpPr>
        <p:sp>
          <p:nvSpPr>
            <p:cNvPr id="285" name="Line 73"/>
            <p:cNvSpPr>
              <a:spLocks noChangeShapeType="1"/>
            </p:cNvSpPr>
            <p:nvPr/>
          </p:nvSpPr>
          <p:spPr bwMode="auto">
            <a:xfrm>
              <a:off x="1563079" y="1094358"/>
              <a:ext cx="3544564" cy="0"/>
            </a:xfrm>
            <a:prstGeom prst="line">
              <a:avLst/>
            </a:prstGeom>
            <a:noFill/>
            <a:ln w="19050">
              <a:solidFill>
                <a:srgbClr val="3393C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 dirty="0">
                <a:solidFill>
                  <a:schemeClr val="bg2"/>
                </a:solidFill>
                <a:cs typeface="Arial" charset="0"/>
              </a:endParaRPr>
            </a:p>
          </p:txBody>
        </p:sp>
        <p:sp>
          <p:nvSpPr>
            <p:cNvPr id="286" name="Freeform 74"/>
            <p:cNvSpPr>
              <a:spLocks/>
            </p:cNvSpPr>
            <p:nvPr/>
          </p:nvSpPr>
          <p:spPr bwMode="auto">
            <a:xfrm>
              <a:off x="4372050" y="1058861"/>
              <a:ext cx="68604" cy="75168"/>
            </a:xfrm>
            <a:custGeom>
              <a:avLst/>
              <a:gdLst>
                <a:gd name="T0" fmla="*/ 2147483647 w 36"/>
                <a:gd name="T1" fmla="*/ 2147483647 h 36"/>
                <a:gd name="T2" fmla="*/ 0 w 36"/>
                <a:gd name="T3" fmla="*/ 2147483647 h 36"/>
                <a:gd name="T4" fmla="*/ 2147483647 w 36"/>
                <a:gd name="T5" fmla="*/ 0 h 36"/>
                <a:gd name="T6" fmla="*/ 2147483647 w 36"/>
                <a:gd name="T7" fmla="*/ 2147483647 h 36"/>
                <a:gd name="T8" fmla="*/ 2147483647 w 36"/>
                <a:gd name="T9" fmla="*/ 2147483647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"/>
                <a:gd name="T16" fmla="*/ 0 h 36"/>
                <a:gd name="T17" fmla="*/ 36 w 3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" h="36">
                  <a:moveTo>
                    <a:pt x="19" y="36"/>
                  </a:moveTo>
                  <a:lnTo>
                    <a:pt x="0" y="19"/>
                  </a:lnTo>
                  <a:lnTo>
                    <a:pt x="19" y="0"/>
                  </a:lnTo>
                  <a:lnTo>
                    <a:pt x="36" y="19"/>
                  </a:lnTo>
                  <a:lnTo>
                    <a:pt x="19" y="36"/>
                  </a:lnTo>
                  <a:close/>
                </a:path>
              </a:pathLst>
            </a:custGeom>
            <a:noFill/>
            <a:ln w="19050" cap="flat">
              <a:solidFill>
                <a:srgbClr val="3393C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 dirty="0">
                <a:solidFill>
                  <a:schemeClr val="bg2"/>
                </a:solidFill>
                <a:cs typeface="Arial" charset="0"/>
              </a:endParaRPr>
            </a:p>
          </p:txBody>
        </p:sp>
        <p:sp>
          <p:nvSpPr>
            <p:cNvPr id="287" name="Freeform 75"/>
            <p:cNvSpPr>
              <a:spLocks/>
            </p:cNvSpPr>
            <p:nvPr/>
          </p:nvSpPr>
          <p:spPr bwMode="auto">
            <a:xfrm>
              <a:off x="4556900" y="1058861"/>
              <a:ext cx="68604" cy="75168"/>
            </a:xfrm>
            <a:custGeom>
              <a:avLst/>
              <a:gdLst>
                <a:gd name="T0" fmla="*/ 2147483647 w 36"/>
                <a:gd name="T1" fmla="*/ 2147483647 h 36"/>
                <a:gd name="T2" fmla="*/ 0 w 36"/>
                <a:gd name="T3" fmla="*/ 2147483647 h 36"/>
                <a:gd name="T4" fmla="*/ 2147483647 w 36"/>
                <a:gd name="T5" fmla="*/ 0 h 36"/>
                <a:gd name="T6" fmla="*/ 2147483647 w 36"/>
                <a:gd name="T7" fmla="*/ 2147483647 h 36"/>
                <a:gd name="T8" fmla="*/ 2147483647 w 36"/>
                <a:gd name="T9" fmla="*/ 2147483647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"/>
                <a:gd name="T16" fmla="*/ 0 h 36"/>
                <a:gd name="T17" fmla="*/ 36 w 3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" h="36">
                  <a:moveTo>
                    <a:pt x="19" y="36"/>
                  </a:moveTo>
                  <a:lnTo>
                    <a:pt x="0" y="19"/>
                  </a:lnTo>
                  <a:lnTo>
                    <a:pt x="19" y="0"/>
                  </a:lnTo>
                  <a:lnTo>
                    <a:pt x="36" y="19"/>
                  </a:lnTo>
                  <a:lnTo>
                    <a:pt x="19" y="36"/>
                  </a:lnTo>
                  <a:close/>
                </a:path>
              </a:pathLst>
            </a:custGeom>
            <a:noFill/>
            <a:ln w="19050" cap="flat">
              <a:solidFill>
                <a:srgbClr val="3393C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 dirty="0">
                <a:solidFill>
                  <a:schemeClr val="bg2"/>
                </a:solidFill>
                <a:cs typeface="Arial" charset="0"/>
              </a:endParaRPr>
            </a:p>
          </p:txBody>
        </p:sp>
        <p:sp>
          <p:nvSpPr>
            <p:cNvPr id="288" name="Freeform 76"/>
            <p:cNvSpPr>
              <a:spLocks/>
            </p:cNvSpPr>
            <p:nvPr/>
          </p:nvSpPr>
          <p:spPr bwMode="auto">
            <a:xfrm>
              <a:off x="4642656" y="1058861"/>
              <a:ext cx="62888" cy="75168"/>
            </a:xfrm>
            <a:custGeom>
              <a:avLst/>
              <a:gdLst>
                <a:gd name="T0" fmla="*/ 2147483647 w 33"/>
                <a:gd name="T1" fmla="*/ 2147483647 h 36"/>
                <a:gd name="T2" fmla="*/ 0 w 33"/>
                <a:gd name="T3" fmla="*/ 2147483647 h 36"/>
                <a:gd name="T4" fmla="*/ 2147483647 w 33"/>
                <a:gd name="T5" fmla="*/ 0 h 36"/>
                <a:gd name="T6" fmla="*/ 2147483647 w 33"/>
                <a:gd name="T7" fmla="*/ 2147483647 h 36"/>
                <a:gd name="T8" fmla="*/ 2147483647 w 33"/>
                <a:gd name="T9" fmla="*/ 2147483647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36"/>
                <a:gd name="T17" fmla="*/ 33 w 33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36">
                  <a:moveTo>
                    <a:pt x="17" y="36"/>
                  </a:moveTo>
                  <a:lnTo>
                    <a:pt x="0" y="19"/>
                  </a:lnTo>
                  <a:lnTo>
                    <a:pt x="17" y="0"/>
                  </a:lnTo>
                  <a:lnTo>
                    <a:pt x="33" y="19"/>
                  </a:lnTo>
                  <a:lnTo>
                    <a:pt x="17" y="36"/>
                  </a:lnTo>
                  <a:close/>
                </a:path>
              </a:pathLst>
            </a:custGeom>
            <a:noFill/>
            <a:ln w="19050" cap="flat">
              <a:solidFill>
                <a:srgbClr val="3393C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 dirty="0">
                <a:solidFill>
                  <a:schemeClr val="bg2"/>
                </a:solidFill>
                <a:cs typeface="Arial" charset="0"/>
              </a:endParaRPr>
            </a:p>
          </p:txBody>
        </p:sp>
        <p:sp>
          <p:nvSpPr>
            <p:cNvPr id="289" name="Freeform 77"/>
            <p:cNvSpPr>
              <a:spLocks/>
            </p:cNvSpPr>
            <p:nvPr/>
          </p:nvSpPr>
          <p:spPr bwMode="auto">
            <a:xfrm>
              <a:off x="4823696" y="1058861"/>
              <a:ext cx="66699" cy="75168"/>
            </a:xfrm>
            <a:custGeom>
              <a:avLst/>
              <a:gdLst>
                <a:gd name="T0" fmla="*/ 2147483647 w 35"/>
                <a:gd name="T1" fmla="*/ 2147483647 h 36"/>
                <a:gd name="T2" fmla="*/ 0 w 35"/>
                <a:gd name="T3" fmla="*/ 2147483647 h 36"/>
                <a:gd name="T4" fmla="*/ 2147483647 w 35"/>
                <a:gd name="T5" fmla="*/ 0 h 36"/>
                <a:gd name="T6" fmla="*/ 2147483647 w 35"/>
                <a:gd name="T7" fmla="*/ 2147483647 h 36"/>
                <a:gd name="T8" fmla="*/ 2147483647 w 35"/>
                <a:gd name="T9" fmla="*/ 2147483647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36"/>
                <a:gd name="T17" fmla="*/ 35 w 35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36">
                  <a:moveTo>
                    <a:pt x="17" y="36"/>
                  </a:moveTo>
                  <a:lnTo>
                    <a:pt x="0" y="19"/>
                  </a:lnTo>
                  <a:lnTo>
                    <a:pt x="17" y="0"/>
                  </a:lnTo>
                  <a:lnTo>
                    <a:pt x="35" y="19"/>
                  </a:lnTo>
                  <a:lnTo>
                    <a:pt x="17" y="36"/>
                  </a:lnTo>
                  <a:close/>
                </a:path>
              </a:pathLst>
            </a:custGeom>
            <a:noFill/>
            <a:ln w="19050" cap="flat">
              <a:solidFill>
                <a:srgbClr val="3393C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 dirty="0">
                <a:solidFill>
                  <a:schemeClr val="bg2"/>
                </a:solidFill>
                <a:cs typeface="Arial" charset="0"/>
              </a:endParaRPr>
            </a:p>
          </p:txBody>
        </p:sp>
        <p:sp>
          <p:nvSpPr>
            <p:cNvPr id="290" name="Freeform 78"/>
            <p:cNvSpPr>
              <a:spLocks/>
            </p:cNvSpPr>
            <p:nvPr/>
          </p:nvSpPr>
          <p:spPr bwMode="auto">
            <a:xfrm>
              <a:off x="4955188" y="1058861"/>
              <a:ext cx="66699" cy="75168"/>
            </a:xfrm>
            <a:custGeom>
              <a:avLst/>
              <a:gdLst>
                <a:gd name="T0" fmla="*/ 2147483647 w 35"/>
                <a:gd name="T1" fmla="*/ 2147483647 h 36"/>
                <a:gd name="T2" fmla="*/ 0 w 35"/>
                <a:gd name="T3" fmla="*/ 2147483647 h 36"/>
                <a:gd name="T4" fmla="*/ 2147483647 w 35"/>
                <a:gd name="T5" fmla="*/ 0 h 36"/>
                <a:gd name="T6" fmla="*/ 2147483647 w 35"/>
                <a:gd name="T7" fmla="*/ 2147483647 h 36"/>
                <a:gd name="T8" fmla="*/ 2147483647 w 35"/>
                <a:gd name="T9" fmla="*/ 2147483647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36"/>
                <a:gd name="T17" fmla="*/ 35 w 35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36">
                  <a:moveTo>
                    <a:pt x="16" y="36"/>
                  </a:moveTo>
                  <a:lnTo>
                    <a:pt x="0" y="19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16" y="36"/>
                  </a:lnTo>
                  <a:close/>
                </a:path>
              </a:pathLst>
            </a:custGeom>
            <a:noFill/>
            <a:ln w="19050" cap="flat">
              <a:solidFill>
                <a:srgbClr val="3393C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 dirty="0">
                <a:solidFill>
                  <a:schemeClr val="bg2"/>
                </a:solidFill>
                <a:cs typeface="Arial" charset="0"/>
              </a:endParaRPr>
            </a:p>
          </p:txBody>
        </p:sp>
        <p:sp>
          <p:nvSpPr>
            <p:cNvPr id="291" name="Freeform 79"/>
            <p:cNvSpPr>
              <a:spLocks/>
            </p:cNvSpPr>
            <p:nvPr/>
          </p:nvSpPr>
          <p:spPr bwMode="auto">
            <a:xfrm>
              <a:off x="5067623" y="1058861"/>
              <a:ext cx="62888" cy="75168"/>
            </a:xfrm>
            <a:custGeom>
              <a:avLst/>
              <a:gdLst>
                <a:gd name="T0" fmla="*/ 2147483647 w 33"/>
                <a:gd name="T1" fmla="*/ 2147483647 h 36"/>
                <a:gd name="T2" fmla="*/ 0 w 33"/>
                <a:gd name="T3" fmla="*/ 2147483647 h 36"/>
                <a:gd name="T4" fmla="*/ 2147483647 w 33"/>
                <a:gd name="T5" fmla="*/ 0 h 36"/>
                <a:gd name="T6" fmla="*/ 2147483647 w 33"/>
                <a:gd name="T7" fmla="*/ 2147483647 h 36"/>
                <a:gd name="T8" fmla="*/ 2147483647 w 33"/>
                <a:gd name="T9" fmla="*/ 2147483647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3"/>
                <a:gd name="T16" fmla="*/ 0 h 36"/>
                <a:gd name="T17" fmla="*/ 33 w 33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3" h="36">
                  <a:moveTo>
                    <a:pt x="16" y="36"/>
                  </a:moveTo>
                  <a:lnTo>
                    <a:pt x="0" y="19"/>
                  </a:lnTo>
                  <a:lnTo>
                    <a:pt x="16" y="0"/>
                  </a:lnTo>
                  <a:lnTo>
                    <a:pt x="33" y="19"/>
                  </a:lnTo>
                  <a:lnTo>
                    <a:pt x="16" y="36"/>
                  </a:lnTo>
                  <a:close/>
                </a:path>
              </a:pathLst>
            </a:custGeom>
            <a:noFill/>
            <a:ln w="19050" cap="flat">
              <a:solidFill>
                <a:srgbClr val="3393C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 dirty="0">
                <a:solidFill>
                  <a:schemeClr val="bg2"/>
                </a:solidFill>
                <a:cs typeface="Arial" charset="0"/>
              </a:endParaRPr>
            </a:p>
          </p:txBody>
        </p:sp>
      </p:grpSp>
      <p:grpSp>
        <p:nvGrpSpPr>
          <p:cNvPr id="292" name="Group 291"/>
          <p:cNvGrpSpPr/>
          <p:nvPr/>
        </p:nvGrpSpPr>
        <p:grpSpPr>
          <a:xfrm>
            <a:off x="2308163" y="1046077"/>
            <a:ext cx="3991924" cy="508364"/>
            <a:chOff x="1553549" y="1065126"/>
            <a:chExt cx="5322565" cy="524087"/>
          </a:xfrm>
        </p:grpSpPr>
        <p:sp>
          <p:nvSpPr>
            <p:cNvPr id="293" name="Freeform 93"/>
            <p:cNvSpPr>
              <a:spLocks/>
            </p:cNvSpPr>
            <p:nvPr/>
          </p:nvSpPr>
          <p:spPr bwMode="auto">
            <a:xfrm>
              <a:off x="1553549" y="1098534"/>
              <a:ext cx="5322565" cy="490679"/>
            </a:xfrm>
            <a:custGeom>
              <a:avLst/>
              <a:gdLst>
                <a:gd name="T0" fmla="*/ 0 w 2793"/>
                <a:gd name="T1" fmla="*/ 0 h 235"/>
                <a:gd name="T2" fmla="*/ 2147483647 w 2793"/>
                <a:gd name="T3" fmla="*/ 0 h 235"/>
                <a:gd name="T4" fmla="*/ 2147483647 w 2793"/>
                <a:gd name="T5" fmla="*/ 2147483647 h 235"/>
                <a:gd name="T6" fmla="*/ 2147483647 w 2793"/>
                <a:gd name="T7" fmla="*/ 2147483647 h 235"/>
                <a:gd name="T8" fmla="*/ 2147483647 w 2793"/>
                <a:gd name="T9" fmla="*/ 2147483647 h 235"/>
                <a:gd name="T10" fmla="*/ 2147483647 w 2793"/>
                <a:gd name="T11" fmla="*/ 2147483647 h 2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793"/>
                <a:gd name="T19" fmla="*/ 0 h 235"/>
                <a:gd name="T20" fmla="*/ 2793 w 2793"/>
                <a:gd name="T21" fmla="*/ 235 h 23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793" h="235">
                  <a:moveTo>
                    <a:pt x="0" y="0"/>
                  </a:moveTo>
                  <a:lnTo>
                    <a:pt x="419" y="0"/>
                  </a:lnTo>
                  <a:lnTo>
                    <a:pt x="419" y="119"/>
                  </a:lnTo>
                  <a:lnTo>
                    <a:pt x="873" y="119"/>
                  </a:lnTo>
                  <a:lnTo>
                    <a:pt x="873" y="235"/>
                  </a:lnTo>
                  <a:lnTo>
                    <a:pt x="2793" y="235"/>
                  </a:lnTo>
                </a:path>
              </a:pathLst>
            </a:custGeom>
            <a:noFill/>
            <a:ln w="19050" cap="flat">
              <a:solidFill>
                <a:srgbClr val="C4002A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 dirty="0">
                <a:solidFill>
                  <a:schemeClr val="bg2"/>
                </a:solidFill>
                <a:cs typeface="Arial" charset="0"/>
              </a:endParaRPr>
            </a:p>
          </p:txBody>
        </p:sp>
        <p:sp>
          <p:nvSpPr>
            <p:cNvPr id="294" name="Freeform 94"/>
            <p:cNvSpPr>
              <a:spLocks/>
            </p:cNvSpPr>
            <p:nvPr/>
          </p:nvSpPr>
          <p:spPr bwMode="auto">
            <a:xfrm>
              <a:off x="1999479" y="1065126"/>
              <a:ext cx="59077" cy="64728"/>
            </a:xfrm>
            <a:custGeom>
              <a:avLst/>
              <a:gdLst>
                <a:gd name="T0" fmla="*/ 2147483647 w 31"/>
                <a:gd name="T1" fmla="*/ 2147483647 h 31"/>
                <a:gd name="T2" fmla="*/ 0 w 31"/>
                <a:gd name="T3" fmla="*/ 2147483647 h 31"/>
                <a:gd name="T4" fmla="*/ 2147483647 w 31"/>
                <a:gd name="T5" fmla="*/ 0 h 31"/>
                <a:gd name="T6" fmla="*/ 2147483647 w 31"/>
                <a:gd name="T7" fmla="*/ 2147483647 h 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"/>
                <a:gd name="T13" fmla="*/ 0 h 31"/>
                <a:gd name="T14" fmla="*/ 31 w 31"/>
                <a:gd name="T15" fmla="*/ 31 h 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" h="31">
                  <a:moveTo>
                    <a:pt x="31" y="31"/>
                  </a:moveTo>
                  <a:lnTo>
                    <a:pt x="0" y="31"/>
                  </a:lnTo>
                  <a:lnTo>
                    <a:pt x="17" y="0"/>
                  </a:lnTo>
                  <a:lnTo>
                    <a:pt x="31" y="31"/>
                  </a:lnTo>
                  <a:close/>
                </a:path>
              </a:pathLst>
            </a:custGeom>
            <a:noFill/>
            <a:ln w="15875" cap="flat">
              <a:solidFill>
                <a:srgbClr val="C4002A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 dirty="0">
                <a:solidFill>
                  <a:schemeClr val="bg2"/>
                </a:solidFill>
                <a:cs typeface="Arial" charset="0"/>
              </a:endParaRPr>
            </a:p>
          </p:txBody>
        </p:sp>
      </p:grpSp>
      <p:grpSp>
        <p:nvGrpSpPr>
          <p:cNvPr id="295" name="Group 294"/>
          <p:cNvGrpSpPr/>
          <p:nvPr/>
        </p:nvGrpSpPr>
        <p:grpSpPr>
          <a:xfrm>
            <a:off x="4303409" y="1526319"/>
            <a:ext cx="2019545" cy="66837"/>
            <a:chOff x="4213879" y="1545365"/>
            <a:chExt cx="2692726" cy="68904"/>
          </a:xfrm>
        </p:grpSpPr>
        <p:sp>
          <p:nvSpPr>
            <p:cNvPr id="296" name="Freeform 95"/>
            <p:cNvSpPr>
              <a:spLocks/>
            </p:cNvSpPr>
            <p:nvPr/>
          </p:nvSpPr>
          <p:spPr bwMode="auto">
            <a:xfrm>
              <a:off x="4213879" y="1545365"/>
              <a:ext cx="59077" cy="68904"/>
            </a:xfrm>
            <a:custGeom>
              <a:avLst/>
              <a:gdLst>
                <a:gd name="T0" fmla="*/ 2147483647 w 31"/>
                <a:gd name="T1" fmla="*/ 2147483647 h 33"/>
                <a:gd name="T2" fmla="*/ 0 w 31"/>
                <a:gd name="T3" fmla="*/ 2147483647 h 33"/>
                <a:gd name="T4" fmla="*/ 2147483647 w 31"/>
                <a:gd name="T5" fmla="*/ 0 h 33"/>
                <a:gd name="T6" fmla="*/ 2147483647 w 31"/>
                <a:gd name="T7" fmla="*/ 2147483647 h 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"/>
                <a:gd name="T13" fmla="*/ 0 h 33"/>
                <a:gd name="T14" fmla="*/ 31 w 31"/>
                <a:gd name="T15" fmla="*/ 33 h 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" h="33">
                  <a:moveTo>
                    <a:pt x="31" y="33"/>
                  </a:moveTo>
                  <a:lnTo>
                    <a:pt x="0" y="33"/>
                  </a:lnTo>
                  <a:lnTo>
                    <a:pt x="15" y="0"/>
                  </a:lnTo>
                  <a:lnTo>
                    <a:pt x="31" y="33"/>
                  </a:lnTo>
                  <a:close/>
                </a:path>
              </a:pathLst>
            </a:custGeom>
            <a:noFill/>
            <a:ln w="15875" cap="flat">
              <a:solidFill>
                <a:srgbClr val="C4002A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 dirty="0">
                <a:solidFill>
                  <a:schemeClr val="bg2"/>
                </a:solidFill>
                <a:cs typeface="Arial" charset="0"/>
              </a:endParaRPr>
            </a:p>
          </p:txBody>
        </p:sp>
        <p:sp>
          <p:nvSpPr>
            <p:cNvPr id="297" name="Freeform 96"/>
            <p:cNvSpPr>
              <a:spLocks/>
            </p:cNvSpPr>
            <p:nvPr/>
          </p:nvSpPr>
          <p:spPr bwMode="auto">
            <a:xfrm>
              <a:off x="4705544" y="1545365"/>
              <a:ext cx="59077" cy="68904"/>
            </a:xfrm>
            <a:custGeom>
              <a:avLst/>
              <a:gdLst>
                <a:gd name="T0" fmla="*/ 2147483647 w 31"/>
                <a:gd name="T1" fmla="*/ 2147483647 h 33"/>
                <a:gd name="T2" fmla="*/ 0 w 31"/>
                <a:gd name="T3" fmla="*/ 2147483647 h 33"/>
                <a:gd name="T4" fmla="*/ 2147483647 w 31"/>
                <a:gd name="T5" fmla="*/ 0 h 33"/>
                <a:gd name="T6" fmla="*/ 2147483647 w 31"/>
                <a:gd name="T7" fmla="*/ 2147483647 h 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"/>
                <a:gd name="T13" fmla="*/ 0 h 33"/>
                <a:gd name="T14" fmla="*/ 31 w 31"/>
                <a:gd name="T15" fmla="*/ 33 h 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" h="33">
                  <a:moveTo>
                    <a:pt x="31" y="33"/>
                  </a:moveTo>
                  <a:lnTo>
                    <a:pt x="0" y="33"/>
                  </a:lnTo>
                  <a:lnTo>
                    <a:pt x="17" y="0"/>
                  </a:lnTo>
                  <a:lnTo>
                    <a:pt x="31" y="33"/>
                  </a:lnTo>
                  <a:close/>
                </a:path>
              </a:pathLst>
            </a:custGeom>
            <a:noFill/>
            <a:ln w="15875" cap="flat">
              <a:solidFill>
                <a:srgbClr val="C4002A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 dirty="0">
                <a:solidFill>
                  <a:schemeClr val="bg2"/>
                </a:solidFill>
                <a:cs typeface="Arial" charset="0"/>
              </a:endParaRPr>
            </a:p>
          </p:txBody>
        </p:sp>
        <p:sp>
          <p:nvSpPr>
            <p:cNvPr id="298" name="Freeform 97"/>
            <p:cNvSpPr>
              <a:spLocks/>
            </p:cNvSpPr>
            <p:nvPr/>
          </p:nvSpPr>
          <p:spPr bwMode="auto">
            <a:xfrm>
              <a:off x="4720789" y="1545365"/>
              <a:ext cx="57170" cy="68904"/>
            </a:xfrm>
            <a:custGeom>
              <a:avLst/>
              <a:gdLst>
                <a:gd name="T0" fmla="*/ 2147483647 w 30"/>
                <a:gd name="T1" fmla="*/ 2147483647 h 33"/>
                <a:gd name="T2" fmla="*/ 0 w 30"/>
                <a:gd name="T3" fmla="*/ 2147483647 h 33"/>
                <a:gd name="T4" fmla="*/ 2147483647 w 30"/>
                <a:gd name="T5" fmla="*/ 0 h 33"/>
                <a:gd name="T6" fmla="*/ 2147483647 w 30"/>
                <a:gd name="T7" fmla="*/ 2147483647 h 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33"/>
                <a:gd name="T14" fmla="*/ 30 w 30"/>
                <a:gd name="T15" fmla="*/ 33 h 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33">
                  <a:moveTo>
                    <a:pt x="30" y="33"/>
                  </a:moveTo>
                  <a:lnTo>
                    <a:pt x="0" y="33"/>
                  </a:lnTo>
                  <a:lnTo>
                    <a:pt x="14" y="0"/>
                  </a:lnTo>
                  <a:lnTo>
                    <a:pt x="30" y="33"/>
                  </a:lnTo>
                  <a:close/>
                </a:path>
              </a:pathLst>
            </a:custGeom>
            <a:noFill/>
            <a:ln w="15875" cap="flat">
              <a:solidFill>
                <a:srgbClr val="C4002A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 dirty="0">
                <a:solidFill>
                  <a:schemeClr val="bg2"/>
                </a:solidFill>
                <a:cs typeface="Arial" charset="0"/>
              </a:endParaRPr>
            </a:p>
          </p:txBody>
        </p:sp>
        <p:sp>
          <p:nvSpPr>
            <p:cNvPr id="299" name="Freeform 98"/>
            <p:cNvSpPr>
              <a:spLocks/>
            </p:cNvSpPr>
            <p:nvPr/>
          </p:nvSpPr>
          <p:spPr bwMode="auto">
            <a:xfrm>
              <a:off x="4728413" y="1545365"/>
              <a:ext cx="59077" cy="68904"/>
            </a:xfrm>
            <a:custGeom>
              <a:avLst/>
              <a:gdLst>
                <a:gd name="T0" fmla="*/ 2147483647 w 31"/>
                <a:gd name="T1" fmla="*/ 2147483647 h 33"/>
                <a:gd name="T2" fmla="*/ 0 w 31"/>
                <a:gd name="T3" fmla="*/ 2147483647 h 33"/>
                <a:gd name="T4" fmla="*/ 2147483647 w 31"/>
                <a:gd name="T5" fmla="*/ 0 h 33"/>
                <a:gd name="T6" fmla="*/ 2147483647 w 31"/>
                <a:gd name="T7" fmla="*/ 2147483647 h 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"/>
                <a:gd name="T13" fmla="*/ 0 h 33"/>
                <a:gd name="T14" fmla="*/ 31 w 31"/>
                <a:gd name="T15" fmla="*/ 33 h 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" h="33">
                  <a:moveTo>
                    <a:pt x="31" y="33"/>
                  </a:moveTo>
                  <a:lnTo>
                    <a:pt x="0" y="33"/>
                  </a:lnTo>
                  <a:lnTo>
                    <a:pt x="14" y="0"/>
                  </a:lnTo>
                  <a:lnTo>
                    <a:pt x="31" y="33"/>
                  </a:lnTo>
                  <a:close/>
                </a:path>
              </a:pathLst>
            </a:custGeom>
            <a:noFill/>
            <a:ln w="15875" cap="flat">
              <a:solidFill>
                <a:srgbClr val="C4002A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 dirty="0">
                <a:solidFill>
                  <a:schemeClr val="bg2"/>
                </a:solidFill>
                <a:cs typeface="Arial" charset="0"/>
              </a:endParaRPr>
            </a:p>
          </p:txBody>
        </p:sp>
        <p:sp>
          <p:nvSpPr>
            <p:cNvPr id="300" name="Freeform 99"/>
            <p:cNvSpPr>
              <a:spLocks/>
            </p:cNvSpPr>
            <p:nvPr/>
          </p:nvSpPr>
          <p:spPr bwMode="auto">
            <a:xfrm>
              <a:off x="4859905" y="1545365"/>
              <a:ext cx="59077" cy="68904"/>
            </a:xfrm>
            <a:custGeom>
              <a:avLst/>
              <a:gdLst>
                <a:gd name="T0" fmla="*/ 2147483647 w 31"/>
                <a:gd name="T1" fmla="*/ 2147483647 h 33"/>
                <a:gd name="T2" fmla="*/ 0 w 31"/>
                <a:gd name="T3" fmla="*/ 2147483647 h 33"/>
                <a:gd name="T4" fmla="*/ 2147483647 w 31"/>
                <a:gd name="T5" fmla="*/ 0 h 33"/>
                <a:gd name="T6" fmla="*/ 2147483647 w 31"/>
                <a:gd name="T7" fmla="*/ 2147483647 h 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"/>
                <a:gd name="T13" fmla="*/ 0 h 33"/>
                <a:gd name="T14" fmla="*/ 31 w 31"/>
                <a:gd name="T15" fmla="*/ 33 h 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" h="33">
                  <a:moveTo>
                    <a:pt x="31" y="33"/>
                  </a:moveTo>
                  <a:lnTo>
                    <a:pt x="0" y="33"/>
                  </a:lnTo>
                  <a:lnTo>
                    <a:pt x="16" y="0"/>
                  </a:lnTo>
                  <a:lnTo>
                    <a:pt x="31" y="33"/>
                  </a:lnTo>
                  <a:close/>
                </a:path>
              </a:pathLst>
            </a:custGeom>
            <a:noFill/>
            <a:ln w="15875" cap="flat">
              <a:solidFill>
                <a:srgbClr val="C4002A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 dirty="0">
                <a:solidFill>
                  <a:schemeClr val="bg2"/>
                </a:solidFill>
                <a:cs typeface="Arial" charset="0"/>
              </a:endParaRPr>
            </a:p>
          </p:txBody>
        </p:sp>
        <p:sp>
          <p:nvSpPr>
            <p:cNvPr id="301" name="Freeform 100"/>
            <p:cNvSpPr>
              <a:spLocks/>
            </p:cNvSpPr>
            <p:nvPr/>
          </p:nvSpPr>
          <p:spPr bwMode="auto">
            <a:xfrm>
              <a:off x="4890396" y="1545365"/>
              <a:ext cx="59077" cy="68904"/>
            </a:xfrm>
            <a:custGeom>
              <a:avLst/>
              <a:gdLst>
                <a:gd name="T0" fmla="*/ 2147483647 w 31"/>
                <a:gd name="T1" fmla="*/ 2147483647 h 33"/>
                <a:gd name="T2" fmla="*/ 0 w 31"/>
                <a:gd name="T3" fmla="*/ 2147483647 h 33"/>
                <a:gd name="T4" fmla="*/ 2147483647 w 31"/>
                <a:gd name="T5" fmla="*/ 0 h 33"/>
                <a:gd name="T6" fmla="*/ 2147483647 w 31"/>
                <a:gd name="T7" fmla="*/ 2147483647 h 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"/>
                <a:gd name="T13" fmla="*/ 0 h 33"/>
                <a:gd name="T14" fmla="*/ 31 w 31"/>
                <a:gd name="T15" fmla="*/ 33 h 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" h="33">
                  <a:moveTo>
                    <a:pt x="31" y="33"/>
                  </a:moveTo>
                  <a:lnTo>
                    <a:pt x="0" y="33"/>
                  </a:lnTo>
                  <a:lnTo>
                    <a:pt x="15" y="0"/>
                  </a:lnTo>
                  <a:lnTo>
                    <a:pt x="31" y="33"/>
                  </a:lnTo>
                  <a:close/>
                </a:path>
              </a:pathLst>
            </a:custGeom>
            <a:noFill/>
            <a:ln w="15875" cap="flat">
              <a:solidFill>
                <a:srgbClr val="C4002A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 dirty="0">
                <a:solidFill>
                  <a:schemeClr val="bg2"/>
                </a:solidFill>
                <a:cs typeface="Arial" charset="0"/>
              </a:endParaRPr>
            </a:p>
          </p:txBody>
        </p:sp>
        <p:sp>
          <p:nvSpPr>
            <p:cNvPr id="302" name="Freeform 101"/>
            <p:cNvSpPr>
              <a:spLocks/>
            </p:cNvSpPr>
            <p:nvPr/>
          </p:nvSpPr>
          <p:spPr bwMode="auto">
            <a:xfrm>
              <a:off x="4922791" y="1545365"/>
              <a:ext cx="59077" cy="68904"/>
            </a:xfrm>
            <a:custGeom>
              <a:avLst/>
              <a:gdLst>
                <a:gd name="T0" fmla="*/ 2147483647 w 31"/>
                <a:gd name="T1" fmla="*/ 2147483647 h 33"/>
                <a:gd name="T2" fmla="*/ 0 w 31"/>
                <a:gd name="T3" fmla="*/ 2147483647 h 33"/>
                <a:gd name="T4" fmla="*/ 2147483647 w 31"/>
                <a:gd name="T5" fmla="*/ 0 h 33"/>
                <a:gd name="T6" fmla="*/ 2147483647 w 31"/>
                <a:gd name="T7" fmla="*/ 2147483647 h 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"/>
                <a:gd name="T13" fmla="*/ 0 h 33"/>
                <a:gd name="T14" fmla="*/ 31 w 31"/>
                <a:gd name="T15" fmla="*/ 33 h 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" h="33">
                  <a:moveTo>
                    <a:pt x="31" y="33"/>
                  </a:moveTo>
                  <a:lnTo>
                    <a:pt x="0" y="33"/>
                  </a:lnTo>
                  <a:lnTo>
                    <a:pt x="17" y="0"/>
                  </a:lnTo>
                  <a:lnTo>
                    <a:pt x="31" y="33"/>
                  </a:lnTo>
                  <a:close/>
                </a:path>
              </a:pathLst>
            </a:custGeom>
            <a:noFill/>
            <a:ln w="15875" cap="flat">
              <a:solidFill>
                <a:srgbClr val="C4002A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 dirty="0">
                <a:solidFill>
                  <a:schemeClr val="bg2"/>
                </a:solidFill>
                <a:cs typeface="Arial" charset="0"/>
              </a:endParaRPr>
            </a:p>
          </p:txBody>
        </p:sp>
        <p:sp>
          <p:nvSpPr>
            <p:cNvPr id="303" name="Freeform 102"/>
            <p:cNvSpPr>
              <a:spLocks/>
            </p:cNvSpPr>
            <p:nvPr/>
          </p:nvSpPr>
          <p:spPr bwMode="auto">
            <a:xfrm>
              <a:off x="5080964" y="1545365"/>
              <a:ext cx="59077" cy="68904"/>
            </a:xfrm>
            <a:custGeom>
              <a:avLst/>
              <a:gdLst>
                <a:gd name="T0" fmla="*/ 2147483647 w 31"/>
                <a:gd name="T1" fmla="*/ 2147483647 h 33"/>
                <a:gd name="T2" fmla="*/ 0 w 31"/>
                <a:gd name="T3" fmla="*/ 2147483647 h 33"/>
                <a:gd name="T4" fmla="*/ 2147483647 w 31"/>
                <a:gd name="T5" fmla="*/ 0 h 33"/>
                <a:gd name="T6" fmla="*/ 2147483647 w 31"/>
                <a:gd name="T7" fmla="*/ 2147483647 h 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"/>
                <a:gd name="T13" fmla="*/ 0 h 33"/>
                <a:gd name="T14" fmla="*/ 31 w 31"/>
                <a:gd name="T15" fmla="*/ 33 h 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" h="33">
                  <a:moveTo>
                    <a:pt x="31" y="33"/>
                  </a:moveTo>
                  <a:lnTo>
                    <a:pt x="0" y="33"/>
                  </a:lnTo>
                  <a:lnTo>
                    <a:pt x="16" y="0"/>
                  </a:lnTo>
                  <a:lnTo>
                    <a:pt x="31" y="33"/>
                  </a:lnTo>
                  <a:close/>
                </a:path>
              </a:pathLst>
            </a:custGeom>
            <a:noFill/>
            <a:ln w="15875" cap="flat">
              <a:solidFill>
                <a:srgbClr val="C4002A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 dirty="0">
                <a:solidFill>
                  <a:schemeClr val="bg2"/>
                </a:solidFill>
                <a:cs typeface="Arial" charset="0"/>
              </a:endParaRPr>
            </a:p>
          </p:txBody>
        </p:sp>
        <p:sp>
          <p:nvSpPr>
            <p:cNvPr id="304" name="Freeform 103"/>
            <p:cNvSpPr>
              <a:spLocks/>
            </p:cNvSpPr>
            <p:nvPr/>
          </p:nvSpPr>
          <p:spPr bwMode="auto">
            <a:xfrm>
              <a:off x="5140038" y="1545365"/>
              <a:ext cx="57170" cy="68904"/>
            </a:xfrm>
            <a:custGeom>
              <a:avLst/>
              <a:gdLst>
                <a:gd name="T0" fmla="*/ 2147483647 w 30"/>
                <a:gd name="T1" fmla="*/ 2147483647 h 33"/>
                <a:gd name="T2" fmla="*/ 0 w 30"/>
                <a:gd name="T3" fmla="*/ 2147483647 h 33"/>
                <a:gd name="T4" fmla="*/ 2147483647 w 30"/>
                <a:gd name="T5" fmla="*/ 0 h 33"/>
                <a:gd name="T6" fmla="*/ 2147483647 w 30"/>
                <a:gd name="T7" fmla="*/ 2147483647 h 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33"/>
                <a:gd name="T14" fmla="*/ 30 w 30"/>
                <a:gd name="T15" fmla="*/ 33 h 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33">
                  <a:moveTo>
                    <a:pt x="30" y="33"/>
                  </a:moveTo>
                  <a:lnTo>
                    <a:pt x="0" y="33"/>
                  </a:lnTo>
                  <a:lnTo>
                    <a:pt x="14" y="0"/>
                  </a:lnTo>
                  <a:lnTo>
                    <a:pt x="30" y="33"/>
                  </a:lnTo>
                  <a:close/>
                </a:path>
              </a:pathLst>
            </a:custGeom>
            <a:noFill/>
            <a:ln w="15875" cap="flat">
              <a:solidFill>
                <a:srgbClr val="C4002A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 dirty="0">
                <a:solidFill>
                  <a:schemeClr val="bg2"/>
                </a:solidFill>
                <a:cs typeface="Arial" charset="0"/>
              </a:endParaRPr>
            </a:p>
          </p:txBody>
        </p:sp>
        <p:sp>
          <p:nvSpPr>
            <p:cNvPr id="305" name="Freeform 104"/>
            <p:cNvSpPr>
              <a:spLocks/>
            </p:cNvSpPr>
            <p:nvPr/>
          </p:nvSpPr>
          <p:spPr bwMode="auto">
            <a:xfrm>
              <a:off x="5446854" y="1545365"/>
              <a:ext cx="57170" cy="68904"/>
            </a:xfrm>
            <a:custGeom>
              <a:avLst/>
              <a:gdLst>
                <a:gd name="T0" fmla="*/ 2147483647 w 30"/>
                <a:gd name="T1" fmla="*/ 2147483647 h 33"/>
                <a:gd name="T2" fmla="*/ 0 w 30"/>
                <a:gd name="T3" fmla="*/ 2147483647 h 33"/>
                <a:gd name="T4" fmla="*/ 2147483647 w 30"/>
                <a:gd name="T5" fmla="*/ 0 h 33"/>
                <a:gd name="T6" fmla="*/ 2147483647 w 30"/>
                <a:gd name="T7" fmla="*/ 2147483647 h 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33"/>
                <a:gd name="T14" fmla="*/ 30 w 30"/>
                <a:gd name="T15" fmla="*/ 33 h 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33">
                  <a:moveTo>
                    <a:pt x="30" y="33"/>
                  </a:moveTo>
                  <a:lnTo>
                    <a:pt x="0" y="33"/>
                  </a:lnTo>
                  <a:lnTo>
                    <a:pt x="16" y="0"/>
                  </a:lnTo>
                  <a:lnTo>
                    <a:pt x="30" y="33"/>
                  </a:lnTo>
                  <a:close/>
                </a:path>
              </a:pathLst>
            </a:custGeom>
            <a:noFill/>
            <a:ln w="15875" cap="flat">
              <a:solidFill>
                <a:srgbClr val="C4002A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 dirty="0">
                <a:solidFill>
                  <a:schemeClr val="bg2"/>
                </a:solidFill>
                <a:cs typeface="Arial" charset="0"/>
              </a:endParaRPr>
            </a:p>
          </p:txBody>
        </p:sp>
        <p:sp>
          <p:nvSpPr>
            <p:cNvPr id="306" name="Freeform 105"/>
            <p:cNvSpPr>
              <a:spLocks/>
            </p:cNvSpPr>
            <p:nvPr/>
          </p:nvSpPr>
          <p:spPr bwMode="auto">
            <a:xfrm>
              <a:off x="6520183" y="1545432"/>
              <a:ext cx="59575" cy="68832"/>
            </a:xfrm>
            <a:custGeom>
              <a:avLst/>
              <a:gdLst>
                <a:gd name="T0" fmla="*/ 31 w 31"/>
                <a:gd name="T1" fmla="*/ 33 h 33"/>
                <a:gd name="T2" fmla="*/ 0 w 31"/>
                <a:gd name="T3" fmla="*/ 33 h 33"/>
                <a:gd name="T4" fmla="*/ 16 w 31"/>
                <a:gd name="T5" fmla="*/ 0 h 33"/>
                <a:gd name="T6" fmla="*/ 31 w 31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33">
                  <a:moveTo>
                    <a:pt x="31" y="33"/>
                  </a:moveTo>
                  <a:lnTo>
                    <a:pt x="0" y="33"/>
                  </a:lnTo>
                  <a:lnTo>
                    <a:pt x="16" y="0"/>
                  </a:lnTo>
                  <a:lnTo>
                    <a:pt x="31" y="33"/>
                  </a:lnTo>
                  <a:close/>
                </a:path>
              </a:pathLst>
            </a:custGeom>
            <a:noFill/>
            <a:ln w="15875" cap="flat">
              <a:solidFill>
                <a:srgbClr val="C00000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US" kern="0" dirty="0">
                <a:solidFill>
                  <a:schemeClr val="bg2"/>
                </a:solidFill>
                <a:cs typeface="Arial" charset="0"/>
              </a:endParaRPr>
            </a:p>
          </p:txBody>
        </p:sp>
        <p:sp>
          <p:nvSpPr>
            <p:cNvPr id="307" name="Freeform 106"/>
            <p:cNvSpPr>
              <a:spLocks/>
            </p:cNvSpPr>
            <p:nvPr/>
          </p:nvSpPr>
          <p:spPr bwMode="auto">
            <a:xfrm>
              <a:off x="6813226" y="1545365"/>
              <a:ext cx="57170" cy="68904"/>
            </a:xfrm>
            <a:custGeom>
              <a:avLst/>
              <a:gdLst>
                <a:gd name="T0" fmla="*/ 2147483647 w 30"/>
                <a:gd name="T1" fmla="*/ 2147483647 h 33"/>
                <a:gd name="T2" fmla="*/ 0 w 30"/>
                <a:gd name="T3" fmla="*/ 2147483647 h 33"/>
                <a:gd name="T4" fmla="*/ 2147483647 w 30"/>
                <a:gd name="T5" fmla="*/ 0 h 33"/>
                <a:gd name="T6" fmla="*/ 2147483647 w 30"/>
                <a:gd name="T7" fmla="*/ 2147483647 h 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33"/>
                <a:gd name="T14" fmla="*/ 30 w 30"/>
                <a:gd name="T15" fmla="*/ 33 h 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33">
                  <a:moveTo>
                    <a:pt x="30" y="33"/>
                  </a:moveTo>
                  <a:lnTo>
                    <a:pt x="0" y="33"/>
                  </a:lnTo>
                  <a:lnTo>
                    <a:pt x="14" y="0"/>
                  </a:lnTo>
                  <a:lnTo>
                    <a:pt x="30" y="33"/>
                  </a:lnTo>
                  <a:close/>
                </a:path>
              </a:pathLst>
            </a:custGeom>
            <a:noFill/>
            <a:ln w="15875" cap="flat">
              <a:solidFill>
                <a:srgbClr val="C4002A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 dirty="0">
                <a:solidFill>
                  <a:schemeClr val="bg2"/>
                </a:solidFill>
                <a:cs typeface="Arial" charset="0"/>
              </a:endParaRPr>
            </a:p>
          </p:txBody>
        </p:sp>
        <p:sp>
          <p:nvSpPr>
            <p:cNvPr id="308" name="Freeform 107"/>
            <p:cNvSpPr>
              <a:spLocks/>
            </p:cNvSpPr>
            <p:nvPr/>
          </p:nvSpPr>
          <p:spPr bwMode="auto">
            <a:xfrm>
              <a:off x="6843717" y="1545365"/>
              <a:ext cx="62888" cy="68904"/>
            </a:xfrm>
            <a:custGeom>
              <a:avLst/>
              <a:gdLst>
                <a:gd name="T0" fmla="*/ 2147483647 w 33"/>
                <a:gd name="T1" fmla="*/ 2147483647 h 33"/>
                <a:gd name="T2" fmla="*/ 0 w 33"/>
                <a:gd name="T3" fmla="*/ 2147483647 h 33"/>
                <a:gd name="T4" fmla="*/ 2147483647 w 33"/>
                <a:gd name="T5" fmla="*/ 0 h 33"/>
                <a:gd name="T6" fmla="*/ 2147483647 w 33"/>
                <a:gd name="T7" fmla="*/ 2147483647 h 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"/>
                <a:gd name="T13" fmla="*/ 0 h 33"/>
                <a:gd name="T14" fmla="*/ 33 w 33"/>
                <a:gd name="T15" fmla="*/ 33 h 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" h="33">
                  <a:moveTo>
                    <a:pt x="33" y="33"/>
                  </a:moveTo>
                  <a:lnTo>
                    <a:pt x="0" y="33"/>
                  </a:lnTo>
                  <a:lnTo>
                    <a:pt x="17" y="0"/>
                  </a:lnTo>
                  <a:lnTo>
                    <a:pt x="33" y="33"/>
                  </a:lnTo>
                  <a:close/>
                </a:path>
              </a:pathLst>
            </a:custGeom>
            <a:noFill/>
            <a:ln w="15875" cap="flat">
              <a:solidFill>
                <a:srgbClr val="C4002A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kern="0" dirty="0">
                <a:solidFill>
                  <a:schemeClr val="bg2"/>
                </a:solidFill>
                <a:cs typeface="Arial" charset="0"/>
              </a:endParaRPr>
            </a:p>
          </p:txBody>
        </p:sp>
      </p:grpSp>
      <p:grpSp>
        <p:nvGrpSpPr>
          <p:cNvPr id="309" name="Group 13333"/>
          <p:cNvGrpSpPr>
            <a:grpSpLocks/>
          </p:cNvGrpSpPr>
          <p:nvPr/>
        </p:nvGrpSpPr>
        <p:grpSpPr bwMode="auto">
          <a:xfrm>
            <a:off x="1816711" y="939417"/>
            <a:ext cx="439544" cy="4078185"/>
            <a:chOff x="605559" y="816163"/>
            <a:chExt cx="405996" cy="3196536"/>
          </a:xfrm>
        </p:grpSpPr>
        <p:sp>
          <p:nvSpPr>
            <p:cNvPr id="310" name="TextBox 191"/>
            <p:cNvSpPr txBox="1">
              <a:spLocks noChangeArrowheads="1"/>
            </p:cNvSpPr>
            <p:nvPr/>
          </p:nvSpPr>
          <p:spPr bwMode="auto">
            <a:xfrm>
              <a:off x="605559" y="816163"/>
              <a:ext cx="405996" cy="217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sz="1200" b="1" kern="0" dirty="0">
                  <a:solidFill>
                    <a:schemeClr val="bg2"/>
                  </a:solidFill>
                  <a:cs typeface="Arial" charset="0"/>
                </a:rPr>
                <a:t>100</a:t>
              </a:r>
            </a:p>
          </p:txBody>
        </p:sp>
        <p:sp>
          <p:nvSpPr>
            <p:cNvPr id="311" name="TextBox 192"/>
            <p:cNvSpPr txBox="1">
              <a:spLocks noChangeArrowheads="1"/>
            </p:cNvSpPr>
            <p:nvPr/>
          </p:nvSpPr>
          <p:spPr bwMode="auto">
            <a:xfrm>
              <a:off x="684034" y="1105723"/>
              <a:ext cx="327521" cy="217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sz="1200" b="1" kern="0" dirty="0">
                  <a:solidFill>
                    <a:schemeClr val="bg2"/>
                  </a:solidFill>
                  <a:cs typeface="Arial" charset="0"/>
                </a:rPr>
                <a:t>90</a:t>
              </a:r>
            </a:p>
          </p:txBody>
        </p:sp>
        <p:sp>
          <p:nvSpPr>
            <p:cNvPr id="312" name="TextBox 193"/>
            <p:cNvSpPr txBox="1">
              <a:spLocks noChangeArrowheads="1"/>
            </p:cNvSpPr>
            <p:nvPr/>
          </p:nvSpPr>
          <p:spPr bwMode="auto">
            <a:xfrm>
              <a:off x="684034" y="1410523"/>
              <a:ext cx="327521" cy="217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sz="1200" b="1" kern="0" dirty="0">
                  <a:solidFill>
                    <a:schemeClr val="bg2"/>
                  </a:solidFill>
                  <a:cs typeface="Arial" charset="0"/>
                </a:rPr>
                <a:t>80</a:t>
              </a:r>
            </a:p>
          </p:txBody>
        </p:sp>
        <p:sp>
          <p:nvSpPr>
            <p:cNvPr id="313" name="TextBox 194"/>
            <p:cNvSpPr txBox="1">
              <a:spLocks noChangeArrowheads="1"/>
            </p:cNvSpPr>
            <p:nvPr/>
          </p:nvSpPr>
          <p:spPr bwMode="auto">
            <a:xfrm>
              <a:off x="684034" y="1700083"/>
              <a:ext cx="327521" cy="217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sz="1200" b="1" kern="0" dirty="0">
                  <a:solidFill>
                    <a:schemeClr val="bg2"/>
                  </a:solidFill>
                  <a:cs typeface="Arial" charset="0"/>
                </a:rPr>
                <a:t>70</a:t>
              </a:r>
            </a:p>
          </p:txBody>
        </p:sp>
        <p:sp>
          <p:nvSpPr>
            <p:cNvPr id="314" name="TextBox 195"/>
            <p:cNvSpPr txBox="1">
              <a:spLocks noChangeArrowheads="1"/>
            </p:cNvSpPr>
            <p:nvPr/>
          </p:nvSpPr>
          <p:spPr bwMode="auto">
            <a:xfrm>
              <a:off x="684034" y="1997263"/>
              <a:ext cx="327521" cy="217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sz="1200" b="1" kern="0" dirty="0">
                  <a:solidFill>
                    <a:schemeClr val="bg2"/>
                  </a:solidFill>
                  <a:cs typeface="Arial" charset="0"/>
                </a:rPr>
                <a:t>60</a:t>
              </a:r>
            </a:p>
          </p:txBody>
        </p:sp>
        <p:sp>
          <p:nvSpPr>
            <p:cNvPr id="315" name="TextBox 196"/>
            <p:cNvSpPr txBox="1">
              <a:spLocks noChangeArrowheads="1"/>
            </p:cNvSpPr>
            <p:nvPr/>
          </p:nvSpPr>
          <p:spPr bwMode="auto">
            <a:xfrm>
              <a:off x="684034" y="2309683"/>
              <a:ext cx="327521" cy="217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sz="1200" b="1" kern="0" dirty="0">
                  <a:solidFill>
                    <a:schemeClr val="bg2"/>
                  </a:solidFill>
                  <a:cs typeface="Arial" charset="0"/>
                </a:rPr>
                <a:t>50</a:t>
              </a:r>
            </a:p>
          </p:txBody>
        </p:sp>
        <p:sp>
          <p:nvSpPr>
            <p:cNvPr id="316" name="TextBox 197"/>
            <p:cNvSpPr txBox="1">
              <a:spLocks noChangeArrowheads="1"/>
            </p:cNvSpPr>
            <p:nvPr/>
          </p:nvSpPr>
          <p:spPr bwMode="auto">
            <a:xfrm>
              <a:off x="684034" y="2606863"/>
              <a:ext cx="327521" cy="217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sz="1200" b="1" kern="0" dirty="0">
                  <a:solidFill>
                    <a:schemeClr val="bg2"/>
                  </a:solidFill>
                  <a:cs typeface="Arial" charset="0"/>
                </a:rPr>
                <a:t>40</a:t>
              </a:r>
            </a:p>
          </p:txBody>
        </p:sp>
        <p:sp>
          <p:nvSpPr>
            <p:cNvPr id="317" name="TextBox 198"/>
            <p:cNvSpPr txBox="1">
              <a:spLocks noChangeArrowheads="1"/>
            </p:cNvSpPr>
            <p:nvPr/>
          </p:nvSpPr>
          <p:spPr bwMode="auto">
            <a:xfrm>
              <a:off x="684034" y="2904043"/>
              <a:ext cx="327521" cy="217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sz="1200" b="1" kern="0" dirty="0">
                  <a:solidFill>
                    <a:schemeClr val="bg2"/>
                  </a:solidFill>
                  <a:cs typeface="Arial" charset="0"/>
                </a:rPr>
                <a:t>30</a:t>
              </a:r>
            </a:p>
          </p:txBody>
        </p:sp>
        <p:sp>
          <p:nvSpPr>
            <p:cNvPr id="318" name="TextBox 199"/>
            <p:cNvSpPr txBox="1">
              <a:spLocks noChangeArrowheads="1"/>
            </p:cNvSpPr>
            <p:nvPr/>
          </p:nvSpPr>
          <p:spPr bwMode="auto">
            <a:xfrm>
              <a:off x="684034" y="3201223"/>
              <a:ext cx="327521" cy="217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sz="1200" b="1" kern="0" dirty="0">
                  <a:solidFill>
                    <a:schemeClr val="bg2"/>
                  </a:solidFill>
                  <a:cs typeface="Arial" charset="0"/>
                </a:rPr>
                <a:t>20</a:t>
              </a:r>
            </a:p>
          </p:txBody>
        </p:sp>
        <p:sp>
          <p:nvSpPr>
            <p:cNvPr id="319" name="TextBox 200"/>
            <p:cNvSpPr txBox="1">
              <a:spLocks noChangeArrowheads="1"/>
            </p:cNvSpPr>
            <p:nvPr/>
          </p:nvSpPr>
          <p:spPr bwMode="auto">
            <a:xfrm>
              <a:off x="684034" y="3498404"/>
              <a:ext cx="327521" cy="217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sz="1200" b="1" kern="0" dirty="0">
                  <a:solidFill>
                    <a:schemeClr val="bg2"/>
                  </a:solidFill>
                  <a:cs typeface="Arial" charset="0"/>
                </a:rPr>
                <a:t>10</a:t>
              </a:r>
            </a:p>
          </p:txBody>
        </p:sp>
        <p:sp>
          <p:nvSpPr>
            <p:cNvPr id="320" name="TextBox 201"/>
            <p:cNvSpPr txBox="1">
              <a:spLocks noChangeArrowheads="1"/>
            </p:cNvSpPr>
            <p:nvPr/>
          </p:nvSpPr>
          <p:spPr bwMode="auto">
            <a:xfrm>
              <a:off x="762508" y="3795583"/>
              <a:ext cx="249047" cy="217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sz="1200" b="1" kern="0" dirty="0">
                  <a:solidFill>
                    <a:schemeClr val="bg2"/>
                  </a:solidFill>
                  <a:cs typeface="Arial" charset="0"/>
                </a:rPr>
                <a:t>0</a:t>
              </a:r>
            </a:p>
          </p:txBody>
        </p:sp>
      </p:grpSp>
      <p:sp>
        <p:nvSpPr>
          <p:cNvPr id="321" name="TextBox 6"/>
          <p:cNvSpPr txBox="1">
            <a:spLocks noChangeArrowheads="1"/>
          </p:cNvSpPr>
          <p:nvPr/>
        </p:nvSpPr>
        <p:spPr bwMode="auto">
          <a:xfrm rot="16200000">
            <a:off x="938592" y="2862100"/>
            <a:ext cx="15055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schemeClr val="bg2"/>
                </a:solidFill>
                <a:cs typeface="Arial" charset="0"/>
              </a:rPr>
              <a:t>Survival (%)</a:t>
            </a:r>
          </a:p>
        </p:txBody>
      </p:sp>
      <p:sp>
        <p:nvSpPr>
          <p:cNvPr id="322" name="TextBox 16"/>
          <p:cNvSpPr txBox="1">
            <a:spLocks noChangeArrowheads="1"/>
          </p:cNvSpPr>
          <p:nvPr/>
        </p:nvSpPr>
        <p:spPr bwMode="auto">
          <a:xfrm>
            <a:off x="4358287" y="5385140"/>
            <a:ext cx="73289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200" b="1" kern="0" dirty="0">
                <a:solidFill>
                  <a:schemeClr val="bg2"/>
                </a:solidFill>
                <a:cs typeface="Arial" charset="0"/>
              </a:rPr>
              <a:t>Months</a:t>
            </a:r>
          </a:p>
        </p:txBody>
      </p:sp>
      <p:sp>
        <p:nvSpPr>
          <p:cNvPr id="323" name="TextBox 16"/>
          <p:cNvSpPr txBox="1">
            <a:spLocks noChangeArrowheads="1"/>
          </p:cNvSpPr>
          <p:nvPr/>
        </p:nvSpPr>
        <p:spPr bwMode="auto">
          <a:xfrm>
            <a:off x="5141477" y="1150593"/>
            <a:ext cx="13949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schemeClr val="bg2"/>
                </a:solidFill>
                <a:cs typeface="Arial" charset="0"/>
              </a:rPr>
              <a:t>2 Yr OS 88%</a:t>
            </a:r>
          </a:p>
        </p:txBody>
      </p:sp>
      <p:grpSp>
        <p:nvGrpSpPr>
          <p:cNvPr id="324" name="Group 222"/>
          <p:cNvGrpSpPr>
            <a:grpSpLocks/>
          </p:cNvGrpSpPr>
          <p:nvPr/>
        </p:nvGrpSpPr>
        <p:grpSpPr bwMode="auto">
          <a:xfrm>
            <a:off x="2120504" y="5152326"/>
            <a:ext cx="5209638" cy="353400"/>
            <a:chOff x="981414" y="3904933"/>
            <a:chExt cx="4812007" cy="276999"/>
          </a:xfrm>
        </p:grpSpPr>
        <p:sp>
          <p:nvSpPr>
            <p:cNvPr id="325" name="TextBox 245"/>
            <p:cNvSpPr txBox="1">
              <a:spLocks noChangeArrowheads="1"/>
            </p:cNvSpPr>
            <p:nvPr/>
          </p:nvSpPr>
          <p:spPr bwMode="auto">
            <a:xfrm>
              <a:off x="981414" y="3904933"/>
              <a:ext cx="36576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algn="ctr">
                <a:defRPr/>
              </a:pPr>
              <a:r>
                <a:rPr lang="en-US" sz="1200" b="1" kern="0" dirty="0">
                  <a:solidFill>
                    <a:schemeClr val="bg2"/>
                  </a:solidFill>
                  <a:cs typeface="Arial" charset="0"/>
                </a:rPr>
                <a:t>0</a:t>
              </a:r>
            </a:p>
          </p:txBody>
        </p:sp>
        <p:sp>
          <p:nvSpPr>
            <p:cNvPr id="326" name="TextBox 246"/>
            <p:cNvSpPr txBox="1">
              <a:spLocks noChangeArrowheads="1"/>
            </p:cNvSpPr>
            <p:nvPr/>
          </p:nvSpPr>
          <p:spPr bwMode="auto">
            <a:xfrm>
              <a:off x="1259304" y="3904933"/>
              <a:ext cx="36576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algn="ctr">
                <a:defRPr/>
              </a:pPr>
              <a:r>
                <a:rPr lang="en-US" sz="1200" b="1" kern="0" dirty="0">
                  <a:solidFill>
                    <a:schemeClr val="bg2"/>
                  </a:solidFill>
                  <a:cs typeface="Arial" charset="0"/>
                </a:rPr>
                <a:t>3</a:t>
              </a:r>
            </a:p>
          </p:txBody>
        </p:sp>
        <p:sp>
          <p:nvSpPr>
            <p:cNvPr id="327" name="TextBox 247"/>
            <p:cNvSpPr txBox="1">
              <a:spLocks noChangeArrowheads="1"/>
            </p:cNvSpPr>
            <p:nvPr/>
          </p:nvSpPr>
          <p:spPr bwMode="auto">
            <a:xfrm>
              <a:off x="1537194" y="3904933"/>
              <a:ext cx="36576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algn="ctr">
                <a:defRPr/>
              </a:pPr>
              <a:r>
                <a:rPr lang="en-US" sz="1200" b="1" kern="0" dirty="0">
                  <a:solidFill>
                    <a:schemeClr val="bg2"/>
                  </a:solidFill>
                  <a:cs typeface="Arial" charset="0"/>
                </a:rPr>
                <a:t>6</a:t>
              </a:r>
            </a:p>
          </p:txBody>
        </p:sp>
        <p:sp>
          <p:nvSpPr>
            <p:cNvPr id="328" name="TextBox 248"/>
            <p:cNvSpPr txBox="1">
              <a:spLocks noChangeArrowheads="1"/>
            </p:cNvSpPr>
            <p:nvPr/>
          </p:nvSpPr>
          <p:spPr bwMode="auto">
            <a:xfrm>
              <a:off x="1815084" y="3904933"/>
              <a:ext cx="36576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algn="ctr">
                <a:defRPr/>
              </a:pPr>
              <a:r>
                <a:rPr lang="en-US" sz="1200" b="1" kern="0" dirty="0">
                  <a:solidFill>
                    <a:schemeClr val="bg2"/>
                  </a:solidFill>
                  <a:cs typeface="Arial" charset="0"/>
                </a:rPr>
                <a:t>9</a:t>
              </a:r>
            </a:p>
          </p:txBody>
        </p:sp>
        <p:sp>
          <p:nvSpPr>
            <p:cNvPr id="329" name="TextBox 249"/>
            <p:cNvSpPr txBox="1">
              <a:spLocks noChangeArrowheads="1"/>
            </p:cNvSpPr>
            <p:nvPr/>
          </p:nvSpPr>
          <p:spPr bwMode="auto">
            <a:xfrm>
              <a:off x="2092974" y="3904933"/>
              <a:ext cx="36576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algn="ctr">
                <a:defRPr/>
              </a:pPr>
              <a:r>
                <a:rPr lang="en-US" sz="1200" b="1" kern="0" dirty="0">
                  <a:solidFill>
                    <a:schemeClr val="bg2"/>
                  </a:solidFill>
                  <a:cs typeface="Arial" charset="0"/>
                </a:rPr>
                <a:t>12</a:t>
              </a:r>
            </a:p>
          </p:txBody>
        </p:sp>
        <p:sp>
          <p:nvSpPr>
            <p:cNvPr id="330" name="TextBox 250"/>
            <p:cNvSpPr txBox="1">
              <a:spLocks noChangeArrowheads="1"/>
            </p:cNvSpPr>
            <p:nvPr/>
          </p:nvSpPr>
          <p:spPr bwMode="auto">
            <a:xfrm>
              <a:off x="2370864" y="3904933"/>
              <a:ext cx="36576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algn="ctr">
                <a:defRPr/>
              </a:pPr>
              <a:r>
                <a:rPr lang="en-US" sz="1200" b="1" kern="0" dirty="0">
                  <a:solidFill>
                    <a:schemeClr val="bg2"/>
                  </a:solidFill>
                  <a:cs typeface="Arial" charset="0"/>
                </a:rPr>
                <a:t>15</a:t>
              </a:r>
            </a:p>
          </p:txBody>
        </p:sp>
        <p:sp>
          <p:nvSpPr>
            <p:cNvPr id="331" name="TextBox 251"/>
            <p:cNvSpPr txBox="1">
              <a:spLocks noChangeArrowheads="1"/>
            </p:cNvSpPr>
            <p:nvPr/>
          </p:nvSpPr>
          <p:spPr bwMode="auto">
            <a:xfrm>
              <a:off x="2648754" y="3904933"/>
              <a:ext cx="36576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algn="ctr">
                <a:defRPr/>
              </a:pPr>
              <a:r>
                <a:rPr lang="en-US" sz="1200" b="1" kern="0" dirty="0">
                  <a:solidFill>
                    <a:schemeClr val="bg2"/>
                  </a:solidFill>
                  <a:cs typeface="Arial" charset="0"/>
                </a:rPr>
                <a:t>18</a:t>
              </a:r>
            </a:p>
          </p:txBody>
        </p:sp>
        <p:sp>
          <p:nvSpPr>
            <p:cNvPr id="332" name="TextBox 252"/>
            <p:cNvSpPr txBox="1">
              <a:spLocks noChangeArrowheads="1"/>
            </p:cNvSpPr>
            <p:nvPr/>
          </p:nvSpPr>
          <p:spPr bwMode="auto">
            <a:xfrm>
              <a:off x="2926644" y="3904933"/>
              <a:ext cx="36576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algn="ctr">
                <a:defRPr/>
              </a:pPr>
              <a:r>
                <a:rPr lang="en-US" sz="1200" b="1" kern="0" dirty="0">
                  <a:solidFill>
                    <a:schemeClr val="bg2"/>
                  </a:solidFill>
                  <a:cs typeface="Arial" charset="0"/>
                </a:rPr>
                <a:t>21</a:t>
              </a:r>
            </a:p>
          </p:txBody>
        </p:sp>
        <p:sp>
          <p:nvSpPr>
            <p:cNvPr id="333" name="TextBox 253"/>
            <p:cNvSpPr txBox="1">
              <a:spLocks noChangeArrowheads="1"/>
            </p:cNvSpPr>
            <p:nvPr/>
          </p:nvSpPr>
          <p:spPr bwMode="auto">
            <a:xfrm>
              <a:off x="3204534" y="3904933"/>
              <a:ext cx="36576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algn="ctr">
                <a:defRPr/>
              </a:pPr>
              <a:r>
                <a:rPr lang="en-US" sz="1200" b="1" kern="0" dirty="0">
                  <a:solidFill>
                    <a:schemeClr val="bg2"/>
                  </a:solidFill>
                  <a:cs typeface="Arial" charset="0"/>
                </a:rPr>
                <a:t>24</a:t>
              </a:r>
            </a:p>
          </p:txBody>
        </p:sp>
        <p:sp>
          <p:nvSpPr>
            <p:cNvPr id="334" name="TextBox 254"/>
            <p:cNvSpPr txBox="1">
              <a:spLocks noChangeArrowheads="1"/>
            </p:cNvSpPr>
            <p:nvPr/>
          </p:nvSpPr>
          <p:spPr bwMode="auto">
            <a:xfrm>
              <a:off x="3482424" y="3904933"/>
              <a:ext cx="36576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algn="ctr">
                <a:defRPr/>
              </a:pPr>
              <a:r>
                <a:rPr lang="en-US" sz="1200" b="1" kern="0" dirty="0">
                  <a:solidFill>
                    <a:schemeClr val="bg2"/>
                  </a:solidFill>
                  <a:cs typeface="Arial" charset="0"/>
                </a:rPr>
                <a:t>27</a:t>
              </a:r>
            </a:p>
          </p:txBody>
        </p:sp>
        <p:sp>
          <p:nvSpPr>
            <p:cNvPr id="335" name="TextBox 255"/>
            <p:cNvSpPr txBox="1">
              <a:spLocks noChangeArrowheads="1"/>
            </p:cNvSpPr>
            <p:nvPr/>
          </p:nvSpPr>
          <p:spPr bwMode="auto">
            <a:xfrm>
              <a:off x="3760314" y="3904933"/>
              <a:ext cx="36576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algn="ctr">
                <a:defRPr/>
              </a:pPr>
              <a:r>
                <a:rPr lang="en-US" sz="1200" b="1" kern="0" dirty="0">
                  <a:solidFill>
                    <a:schemeClr val="bg2"/>
                  </a:solidFill>
                  <a:cs typeface="Arial" charset="0"/>
                </a:rPr>
                <a:t>30</a:t>
              </a:r>
            </a:p>
          </p:txBody>
        </p:sp>
        <p:sp>
          <p:nvSpPr>
            <p:cNvPr id="336" name="TextBox 256"/>
            <p:cNvSpPr txBox="1">
              <a:spLocks noChangeArrowheads="1"/>
            </p:cNvSpPr>
            <p:nvPr/>
          </p:nvSpPr>
          <p:spPr bwMode="auto">
            <a:xfrm>
              <a:off x="4038204" y="3904933"/>
              <a:ext cx="36576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algn="ctr">
                <a:defRPr/>
              </a:pPr>
              <a:r>
                <a:rPr lang="en-US" sz="1200" b="1" kern="0" dirty="0">
                  <a:solidFill>
                    <a:schemeClr val="bg2"/>
                  </a:solidFill>
                  <a:cs typeface="Arial" charset="0"/>
                </a:rPr>
                <a:t>33</a:t>
              </a:r>
            </a:p>
          </p:txBody>
        </p:sp>
        <p:sp>
          <p:nvSpPr>
            <p:cNvPr id="337" name="TextBox 257"/>
            <p:cNvSpPr txBox="1">
              <a:spLocks noChangeArrowheads="1"/>
            </p:cNvSpPr>
            <p:nvPr/>
          </p:nvSpPr>
          <p:spPr bwMode="auto">
            <a:xfrm>
              <a:off x="4316094" y="3904933"/>
              <a:ext cx="36576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algn="ctr">
                <a:defRPr/>
              </a:pPr>
              <a:r>
                <a:rPr lang="en-US" sz="1200" b="1" kern="0" dirty="0">
                  <a:solidFill>
                    <a:schemeClr val="bg2"/>
                  </a:solidFill>
                  <a:cs typeface="Arial" charset="0"/>
                </a:rPr>
                <a:t>36</a:t>
              </a:r>
            </a:p>
          </p:txBody>
        </p:sp>
        <p:sp>
          <p:nvSpPr>
            <p:cNvPr id="338" name="TextBox 258"/>
            <p:cNvSpPr txBox="1">
              <a:spLocks noChangeArrowheads="1"/>
            </p:cNvSpPr>
            <p:nvPr/>
          </p:nvSpPr>
          <p:spPr bwMode="auto">
            <a:xfrm>
              <a:off x="4593984" y="3904933"/>
              <a:ext cx="36576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algn="ctr">
                <a:defRPr/>
              </a:pPr>
              <a:r>
                <a:rPr lang="en-US" sz="1200" b="1" kern="0" dirty="0">
                  <a:solidFill>
                    <a:schemeClr val="bg2"/>
                  </a:solidFill>
                  <a:cs typeface="Arial" charset="0"/>
                </a:rPr>
                <a:t>39</a:t>
              </a:r>
            </a:p>
          </p:txBody>
        </p:sp>
        <p:sp>
          <p:nvSpPr>
            <p:cNvPr id="339" name="TextBox 259"/>
            <p:cNvSpPr txBox="1">
              <a:spLocks noChangeArrowheads="1"/>
            </p:cNvSpPr>
            <p:nvPr/>
          </p:nvSpPr>
          <p:spPr bwMode="auto">
            <a:xfrm>
              <a:off x="4871874" y="3904933"/>
              <a:ext cx="36576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algn="ctr">
                <a:defRPr/>
              </a:pPr>
              <a:r>
                <a:rPr lang="en-US" sz="1200" b="1" kern="0" dirty="0">
                  <a:solidFill>
                    <a:schemeClr val="bg2"/>
                  </a:solidFill>
                  <a:cs typeface="Arial" charset="0"/>
                </a:rPr>
                <a:t>42</a:t>
              </a:r>
            </a:p>
          </p:txBody>
        </p:sp>
        <p:sp>
          <p:nvSpPr>
            <p:cNvPr id="340" name="TextBox 260"/>
            <p:cNvSpPr txBox="1">
              <a:spLocks noChangeArrowheads="1"/>
            </p:cNvSpPr>
            <p:nvPr/>
          </p:nvSpPr>
          <p:spPr bwMode="auto">
            <a:xfrm>
              <a:off x="5149764" y="3904933"/>
              <a:ext cx="36576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algn="ctr">
                <a:defRPr/>
              </a:pPr>
              <a:r>
                <a:rPr lang="en-US" sz="1200" b="1" kern="0" dirty="0">
                  <a:solidFill>
                    <a:schemeClr val="bg2"/>
                  </a:solidFill>
                  <a:cs typeface="Arial" charset="0"/>
                </a:rPr>
                <a:t>45</a:t>
              </a:r>
            </a:p>
          </p:txBody>
        </p:sp>
        <p:sp>
          <p:nvSpPr>
            <p:cNvPr id="341" name="TextBox 261"/>
            <p:cNvSpPr txBox="1">
              <a:spLocks noChangeArrowheads="1"/>
            </p:cNvSpPr>
            <p:nvPr/>
          </p:nvSpPr>
          <p:spPr bwMode="auto">
            <a:xfrm>
              <a:off x="5427661" y="3904933"/>
              <a:ext cx="36576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algn="ctr">
                <a:defRPr/>
              </a:pPr>
              <a:r>
                <a:rPr lang="en-US" sz="1200" b="1" kern="0" dirty="0">
                  <a:solidFill>
                    <a:schemeClr val="bg2"/>
                  </a:solidFill>
                  <a:cs typeface="Arial" charset="0"/>
                </a:rPr>
                <a:t>48</a:t>
              </a:r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2311023" y="1079485"/>
            <a:ext cx="4778812" cy="2885238"/>
            <a:chOff x="1557362" y="1098534"/>
            <a:chExt cx="6371749" cy="2974473"/>
          </a:xfrm>
        </p:grpSpPr>
        <p:grpSp>
          <p:nvGrpSpPr>
            <p:cNvPr id="343" name="Group 201"/>
            <p:cNvGrpSpPr/>
            <p:nvPr/>
          </p:nvGrpSpPr>
          <p:grpSpPr>
            <a:xfrm>
              <a:off x="1557362" y="1098534"/>
              <a:ext cx="6371749" cy="2974473"/>
              <a:chOff x="1557362" y="1098534"/>
              <a:chExt cx="6371749" cy="2974473"/>
            </a:xfrm>
          </p:grpSpPr>
          <p:sp>
            <p:nvSpPr>
              <p:cNvPr id="345" name="Freeform 108"/>
              <p:cNvSpPr>
                <a:spLocks/>
              </p:cNvSpPr>
              <p:nvPr/>
            </p:nvSpPr>
            <p:spPr bwMode="auto">
              <a:xfrm>
                <a:off x="1557362" y="1098534"/>
                <a:ext cx="6319234" cy="2941984"/>
              </a:xfrm>
              <a:custGeom>
                <a:avLst/>
                <a:gdLst>
                  <a:gd name="T0" fmla="*/ 0 w 3316"/>
                  <a:gd name="T1" fmla="*/ 0 h 1409"/>
                  <a:gd name="T2" fmla="*/ 2147483647 w 3316"/>
                  <a:gd name="T3" fmla="*/ 0 h 1409"/>
                  <a:gd name="T4" fmla="*/ 2147483647 w 3316"/>
                  <a:gd name="T5" fmla="*/ 2147483647 h 1409"/>
                  <a:gd name="T6" fmla="*/ 2147483647 w 3316"/>
                  <a:gd name="T7" fmla="*/ 2147483647 h 1409"/>
                  <a:gd name="T8" fmla="*/ 2147483647 w 3316"/>
                  <a:gd name="T9" fmla="*/ 2147483647 h 1409"/>
                  <a:gd name="T10" fmla="*/ 2147483647 w 3316"/>
                  <a:gd name="T11" fmla="*/ 2147483647 h 1409"/>
                  <a:gd name="T12" fmla="*/ 2147483647 w 3316"/>
                  <a:gd name="T13" fmla="*/ 2147483647 h 1409"/>
                  <a:gd name="T14" fmla="*/ 2147483647 w 3316"/>
                  <a:gd name="T15" fmla="*/ 2147483647 h 1409"/>
                  <a:gd name="T16" fmla="*/ 2147483647 w 3316"/>
                  <a:gd name="T17" fmla="*/ 2147483647 h 1409"/>
                  <a:gd name="T18" fmla="*/ 2147483647 w 3316"/>
                  <a:gd name="T19" fmla="*/ 2147483647 h 1409"/>
                  <a:gd name="T20" fmla="*/ 2147483647 w 3316"/>
                  <a:gd name="T21" fmla="*/ 2147483647 h 1409"/>
                  <a:gd name="T22" fmla="*/ 2147483647 w 3316"/>
                  <a:gd name="T23" fmla="*/ 2147483647 h 1409"/>
                  <a:gd name="T24" fmla="*/ 2147483647 w 3316"/>
                  <a:gd name="T25" fmla="*/ 2147483647 h 1409"/>
                  <a:gd name="T26" fmla="*/ 2147483647 w 3316"/>
                  <a:gd name="T27" fmla="*/ 2147483647 h 1409"/>
                  <a:gd name="T28" fmla="*/ 2147483647 w 3316"/>
                  <a:gd name="T29" fmla="*/ 2147483647 h 1409"/>
                  <a:gd name="T30" fmla="*/ 2147483647 w 3316"/>
                  <a:gd name="T31" fmla="*/ 2147483647 h 1409"/>
                  <a:gd name="T32" fmla="*/ 2147483647 w 3316"/>
                  <a:gd name="T33" fmla="*/ 2147483647 h 1409"/>
                  <a:gd name="T34" fmla="*/ 2147483647 w 3316"/>
                  <a:gd name="T35" fmla="*/ 2147483647 h 140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316"/>
                  <a:gd name="T55" fmla="*/ 0 h 1409"/>
                  <a:gd name="T56" fmla="*/ 3316 w 3316"/>
                  <a:gd name="T57" fmla="*/ 1409 h 140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316" h="1409">
                    <a:moveTo>
                      <a:pt x="0" y="0"/>
                    </a:moveTo>
                    <a:lnTo>
                      <a:pt x="178" y="0"/>
                    </a:lnTo>
                    <a:lnTo>
                      <a:pt x="178" y="138"/>
                    </a:lnTo>
                    <a:lnTo>
                      <a:pt x="221" y="138"/>
                    </a:lnTo>
                    <a:lnTo>
                      <a:pt x="221" y="266"/>
                    </a:lnTo>
                    <a:lnTo>
                      <a:pt x="332" y="266"/>
                    </a:lnTo>
                    <a:lnTo>
                      <a:pt x="332" y="403"/>
                    </a:lnTo>
                    <a:lnTo>
                      <a:pt x="445" y="403"/>
                    </a:lnTo>
                    <a:lnTo>
                      <a:pt x="445" y="536"/>
                    </a:lnTo>
                    <a:lnTo>
                      <a:pt x="663" y="536"/>
                    </a:lnTo>
                    <a:lnTo>
                      <a:pt x="663" y="671"/>
                    </a:lnTo>
                    <a:lnTo>
                      <a:pt x="784" y="671"/>
                    </a:lnTo>
                    <a:lnTo>
                      <a:pt x="784" y="804"/>
                    </a:lnTo>
                    <a:lnTo>
                      <a:pt x="1042" y="804"/>
                    </a:lnTo>
                    <a:lnTo>
                      <a:pt x="1042" y="937"/>
                    </a:lnTo>
                    <a:lnTo>
                      <a:pt x="2793" y="937"/>
                    </a:lnTo>
                    <a:lnTo>
                      <a:pt x="2793" y="1409"/>
                    </a:lnTo>
                    <a:lnTo>
                      <a:pt x="3316" y="1409"/>
                    </a:lnTo>
                  </a:path>
                </a:pathLst>
              </a:custGeom>
              <a:noFill/>
              <a:ln w="19050" cap="flat">
                <a:solidFill>
                  <a:srgbClr val="FF3300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chemeClr val="bg2"/>
                  </a:solidFill>
                  <a:cs typeface="Arial" charset="0"/>
                </a:endParaRPr>
              </a:p>
            </p:txBody>
          </p:sp>
          <p:grpSp>
            <p:nvGrpSpPr>
              <p:cNvPr id="346" name="Group 13336"/>
              <p:cNvGrpSpPr>
                <a:grpSpLocks/>
              </p:cNvGrpSpPr>
              <p:nvPr/>
            </p:nvGrpSpPr>
            <p:grpSpPr bwMode="auto">
              <a:xfrm>
                <a:off x="5225794" y="3019489"/>
                <a:ext cx="2703317" cy="1053518"/>
                <a:chOff x="3603467" y="2383156"/>
                <a:chExt cx="1872738" cy="800989"/>
              </a:xfrm>
            </p:grpSpPr>
            <p:sp>
              <p:nvSpPr>
                <p:cNvPr id="347" name="Oval 109"/>
                <p:cNvSpPr>
                  <a:spLocks noChangeArrowheads="1"/>
                </p:cNvSpPr>
                <p:nvPr/>
              </p:nvSpPr>
              <p:spPr bwMode="auto">
                <a:xfrm>
                  <a:off x="3603467" y="2383156"/>
                  <a:ext cx="54864" cy="54864"/>
                </a:xfrm>
                <a:prstGeom prst="ellipse">
                  <a:avLst/>
                </a:prstGeom>
                <a:noFill/>
                <a:ln w="19050">
                  <a:solidFill>
                    <a:srgbClr val="FF33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 dirty="0">
                    <a:solidFill>
                      <a:schemeClr val="bg2"/>
                    </a:solidFill>
                    <a:cs typeface="Arial" charset="0"/>
                  </a:endParaRPr>
                </a:p>
              </p:txBody>
            </p:sp>
            <p:sp>
              <p:nvSpPr>
                <p:cNvPr id="348" name="Oval 110"/>
                <p:cNvSpPr>
                  <a:spLocks noChangeArrowheads="1"/>
                </p:cNvSpPr>
                <p:nvPr/>
              </p:nvSpPr>
              <p:spPr bwMode="auto">
                <a:xfrm>
                  <a:off x="3652312" y="2383156"/>
                  <a:ext cx="54864" cy="54864"/>
                </a:xfrm>
                <a:prstGeom prst="ellipse">
                  <a:avLst/>
                </a:prstGeom>
                <a:noFill/>
                <a:ln w="19050">
                  <a:solidFill>
                    <a:srgbClr val="FF33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 dirty="0">
                    <a:solidFill>
                      <a:schemeClr val="bg2"/>
                    </a:solidFill>
                    <a:cs typeface="Arial" charset="0"/>
                  </a:endParaRPr>
                </a:p>
              </p:txBody>
            </p:sp>
            <p:sp>
              <p:nvSpPr>
                <p:cNvPr id="349" name="Oval 111"/>
                <p:cNvSpPr>
                  <a:spLocks noChangeArrowheads="1"/>
                </p:cNvSpPr>
                <p:nvPr/>
              </p:nvSpPr>
              <p:spPr bwMode="auto">
                <a:xfrm>
                  <a:off x="3875422" y="2383156"/>
                  <a:ext cx="54864" cy="54864"/>
                </a:xfrm>
                <a:prstGeom prst="ellipse">
                  <a:avLst/>
                </a:prstGeom>
                <a:noFill/>
                <a:ln w="19050">
                  <a:solidFill>
                    <a:srgbClr val="FF33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 dirty="0">
                    <a:solidFill>
                      <a:schemeClr val="bg2"/>
                    </a:solidFill>
                    <a:cs typeface="Arial" charset="0"/>
                  </a:endParaRPr>
                </a:p>
              </p:txBody>
            </p:sp>
            <p:sp>
              <p:nvSpPr>
                <p:cNvPr id="350" name="Oval 112"/>
                <p:cNvSpPr>
                  <a:spLocks noChangeArrowheads="1"/>
                </p:cNvSpPr>
                <p:nvPr/>
              </p:nvSpPr>
              <p:spPr bwMode="auto">
                <a:xfrm>
                  <a:off x="3987636" y="2383156"/>
                  <a:ext cx="54864" cy="54864"/>
                </a:xfrm>
                <a:prstGeom prst="ellipse">
                  <a:avLst/>
                </a:prstGeom>
                <a:noFill/>
                <a:ln w="19050">
                  <a:solidFill>
                    <a:srgbClr val="FF33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 dirty="0">
                    <a:solidFill>
                      <a:schemeClr val="bg2"/>
                    </a:solidFill>
                    <a:cs typeface="Arial" charset="0"/>
                  </a:endParaRPr>
                </a:p>
              </p:txBody>
            </p:sp>
            <p:sp>
              <p:nvSpPr>
                <p:cNvPr id="351" name="Oval 113"/>
                <p:cNvSpPr>
                  <a:spLocks noChangeArrowheads="1"/>
                </p:cNvSpPr>
                <p:nvPr/>
              </p:nvSpPr>
              <p:spPr bwMode="auto">
                <a:xfrm>
                  <a:off x="4003478" y="2383156"/>
                  <a:ext cx="54864" cy="54864"/>
                </a:xfrm>
                <a:prstGeom prst="ellipse">
                  <a:avLst/>
                </a:prstGeom>
                <a:noFill/>
                <a:ln w="19050">
                  <a:solidFill>
                    <a:srgbClr val="FF33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 dirty="0">
                    <a:solidFill>
                      <a:schemeClr val="bg2"/>
                    </a:solidFill>
                    <a:cs typeface="Arial" charset="0"/>
                  </a:endParaRPr>
                </a:p>
              </p:txBody>
            </p:sp>
            <p:sp>
              <p:nvSpPr>
                <p:cNvPr id="352" name="Oval 114"/>
                <p:cNvSpPr>
                  <a:spLocks noChangeArrowheads="1"/>
                </p:cNvSpPr>
                <p:nvPr/>
              </p:nvSpPr>
              <p:spPr bwMode="auto">
                <a:xfrm>
                  <a:off x="5421341" y="3129281"/>
                  <a:ext cx="54864" cy="54864"/>
                </a:xfrm>
                <a:prstGeom prst="ellipse">
                  <a:avLst/>
                </a:prstGeom>
                <a:noFill/>
                <a:ln w="19050">
                  <a:solidFill>
                    <a:srgbClr val="FF33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 dirty="0">
                    <a:solidFill>
                      <a:schemeClr val="bg2"/>
                    </a:solidFill>
                    <a:cs typeface="Arial" charset="0"/>
                  </a:endParaRPr>
                </a:p>
              </p:txBody>
            </p:sp>
          </p:grpSp>
        </p:grpSp>
        <p:sp>
          <p:nvSpPr>
            <p:cNvPr id="344" name="TextBox 16"/>
            <p:cNvSpPr txBox="1">
              <a:spLocks noChangeArrowheads="1"/>
            </p:cNvSpPr>
            <p:nvPr/>
          </p:nvSpPr>
          <p:spPr bwMode="auto">
            <a:xfrm>
              <a:off x="4844992" y="3168041"/>
              <a:ext cx="1575404" cy="6028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b="1" kern="0" dirty="0">
                  <a:solidFill>
                    <a:schemeClr val="bg2"/>
                  </a:solidFill>
                  <a:cs typeface="Arial" charset="0"/>
                </a:rPr>
                <a:t>2 Yr OS 50%</a:t>
              </a:r>
            </a:p>
          </p:txBody>
        </p:sp>
      </p:grpSp>
      <p:grpSp>
        <p:nvGrpSpPr>
          <p:cNvPr id="353" name="Group 352"/>
          <p:cNvGrpSpPr/>
          <p:nvPr/>
        </p:nvGrpSpPr>
        <p:grpSpPr>
          <a:xfrm>
            <a:off x="2308163" y="1079485"/>
            <a:ext cx="4775954" cy="3827958"/>
            <a:chOff x="1553549" y="1098534"/>
            <a:chExt cx="6367939" cy="3946348"/>
          </a:xfrm>
        </p:grpSpPr>
        <p:grpSp>
          <p:nvGrpSpPr>
            <p:cNvPr id="354" name="Group 199"/>
            <p:cNvGrpSpPr/>
            <p:nvPr/>
          </p:nvGrpSpPr>
          <p:grpSpPr>
            <a:xfrm>
              <a:off x="1553549" y="1098534"/>
              <a:ext cx="6367939" cy="2429506"/>
              <a:chOff x="1553549" y="1098534"/>
              <a:chExt cx="6367939" cy="2429506"/>
            </a:xfrm>
          </p:grpSpPr>
          <p:sp>
            <p:nvSpPr>
              <p:cNvPr id="360" name="TextBox 16"/>
              <p:cNvSpPr txBox="1">
                <a:spLocks noChangeArrowheads="1"/>
              </p:cNvSpPr>
              <p:nvPr/>
            </p:nvSpPr>
            <p:spPr bwMode="auto">
              <a:xfrm>
                <a:off x="4992843" y="2071981"/>
                <a:ext cx="1575404" cy="6028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sz="1600" b="1" kern="0" dirty="0">
                    <a:solidFill>
                      <a:schemeClr val="bg2"/>
                    </a:solidFill>
                    <a:cs typeface="Arial" charset="0"/>
                  </a:rPr>
                  <a:t>2 Yr OS 79%</a:t>
                </a:r>
              </a:p>
            </p:txBody>
          </p:sp>
          <p:grpSp>
            <p:nvGrpSpPr>
              <p:cNvPr id="361" name="Group 202"/>
              <p:cNvGrpSpPr/>
              <p:nvPr/>
            </p:nvGrpSpPr>
            <p:grpSpPr>
              <a:xfrm>
                <a:off x="1553549" y="1098534"/>
                <a:ext cx="6367939" cy="2429506"/>
                <a:chOff x="1553549" y="1098534"/>
                <a:chExt cx="6367939" cy="2429506"/>
              </a:xfrm>
            </p:grpSpPr>
            <p:sp>
              <p:nvSpPr>
                <p:cNvPr id="362" name="Freeform 5"/>
                <p:cNvSpPr>
                  <a:spLocks/>
                </p:cNvSpPr>
                <p:nvPr/>
              </p:nvSpPr>
              <p:spPr bwMode="auto">
                <a:xfrm>
                  <a:off x="1553549" y="1098534"/>
                  <a:ext cx="6323045" cy="2392841"/>
                </a:xfrm>
                <a:custGeom>
                  <a:avLst/>
                  <a:gdLst>
                    <a:gd name="T0" fmla="*/ 0 w 3318"/>
                    <a:gd name="T1" fmla="*/ 0 h 1146"/>
                    <a:gd name="T2" fmla="*/ 2147483647 w 3318"/>
                    <a:gd name="T3" fmla="*/ 0 h 1146"/>
                    <a:gd name="T4" fmla="*/ 2147483647 w 3318"/>
                    <a:gd name="T5" fmla="*/ 2147483647 h 1146"/>
                    <a:gd name="T6" fmla="*/ 2147483647 w 3318"/>
                    <a:gd name="T7" fmla="*/ 2147483647 h 1146"/>
                    <a:gd name="T8" fmla="*/ 2147483647 w 3318"/>
                    <a:gd name="T9" fmla="*/ 2147483647 h 1146"/>
                    <a:gd name="T10" fmla="*/ 2147483647 w 3318"/>
                    <a:gd name="T11" fmla="*/ 2147483647 h 1146"/>
                    <a:gd name="T12" fmla="*/ 2147483647 w 3318"/>
                    <a:gd name="T13" fmla="*/ 2147483647 h 1146"/>
                    <a:gd name="T14" fmla="*/ 2147483647 w 3318"/>
                    <a:gd name="T15" fmla="*/ 2147483647 h 1146"/>
                    <a:gd name="T16" fmla="*/ 2147483647 w 3318"/>
                    <a:gd name="T17" fmla="*/ 2147483647 h 1146"/>
                    <a:gd name="T18" fmla="*/ 2147483647 w 3318"/>
                    <a:gd name="T19" fmla="*/ 2147483647 h 1146"/>
                    <a:gd name="T20" fmla="*/ 2147483647 w 3318"/>
                    <a:gd name="T21" fmla="*/ 2147483647 h 1146"/>
                    <a:gd name="T22" fmla="*/ 2147483647 w 3318"/>
                    <a:gd name="T23" fmla="*/ 2147483647 h 1146"/>
                    <a:gd name="T24" fmla="*/ 2147483647 w 3318"/>
                    <a:gd name="T25" fmla="*/ 2147483647 h 1146"/>
                    <a:gd name="T26" fmla="*/ 2147483647 w 3318"/>
                    <a:gd name="T27" fmla="*/ 2147483647 h 1146"/>
                    <a:gd name="T28" fmla="*/ 2147483647 w 3318"/>
                    <a:gd name="T29" fmla="*/ 2147483647 h 1146"/>
                    <a:gd name="T30" fmla="*/ 2147483647 w 3318"/>
                    <a:gd name="T31" fmla="*/ 2147483647 h 1146"/>
                    <a:gd name="T32" fmla="*/ 2147483647 w 3318"/>
                    <a:gd name="T33" fmla="*/ 2147483647 h 1146"/>
                    <a:gd name="T34" fmla="*/ 2147483647 w 3318"/>
                    <a:gd name="T35" fmla="*/ 2147483647 h 1146"/>
                    <a:gd name="T36" fmla="*/ 2147483647 w 3318"/>
                    <a:gd name="T37" fmla="*/ 2147483647 h 1146"/>
                    <a:gd name="T38" fmla="*/ 2147483647 w 3318"/>
                    <a:gd name="T39" fmla="*/ 2147483647 h 1146"/>
                    <a:gd name="T40" fmla="*/ 2147483647 w 3318"/>
                    <a:gd name="T41" fmla="*/ 2147483647 h 1146"/>
                    <a:gd name="T42" fmla="*/ 2147483647 w 3318"/>
                    <a:gd name="T43" fmla="*/ 2147483647 h 1146"/>
                    <a:gd name="T44" fmla="*/ 2147483647 w 3318"/>
                    <a:gd name="T45" fmla="*/ 2147483647 h 1146"/>
                    <a:gd name="T46" fmla="*/ 2147483647 w 3318"/>
                    <a:gd name="T47" fmla="*/ 2147483647 h 1146"/>
                    <a:gd name="T48" fmla="*/ 2147483647 w 3318"/>
                    <a:gd name="T49" fmla="*/ 2147483647 h 1146"/>
                    <a:gd name="T50" fmla="*/ 2147483647 w 3318"/>
                    <a:gd name="T51" fmla="*/ 2147483647 h 114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3318"/>
                    <a:gd name="T79" fmla="*/ 0 h 1146"/>
                    <a:gd name="T80" fmla="*/ 3318 w 3318"/>
                    <a:gd name="T81" fmla="*/ 1146 h 114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3318" h="1146">
                      <a:moveTo>
                        <a:pt x="0" y="0"/>
                      </a:moveTo>
                      <a:lnTo>
                        <a:pt x="170" y="0"/>
                      </a:lnTo>
                      <a:lnTo>
                        <a:pt x="170" y="38"/>
                      </a:lnTo>
                      <a:lnTo>
                        <a:pt x="223" y="38"/>
                      </a:lnTo>
                      <a:lnTo>
                        <a:pt x="223" y="74"/>
                      </a:lnTo>
                      <a:lnTo>
                        <a:pt x="331" y="74"/>
                      </a:lnTo>
                      <a:lnTo>
                        <a:pt x="331" y="109"/>
                      </a:lnTo>
                      <a:lnTo>
                        <a:pt x="414" y="109"/>
                      </a:lnTo>
                      <a:lnTo>
                        <a:pt x="414" y="147"/>
                      </a:lnTo>
                      <a:lnTo>
                        <a:pt x="445" y="147"/>
                      </a:lnTo>
                      <a:lnTo>
                        <a:pt x="445" y="181"/>
                      </a:lnTo>
                      <a:lnTo>
                        <a:pt x="507" y="181"/>
                      </a:lnTo>
                      <a:lnTo>
                        <a:pt x="507" y="218"/>
                      </a:lnTo>
                      <a:lnTo>
                        <a:pt x="663" y="218"/>
                      </a:lnTo>
                      <a:lnTo>
                        <a:pt x="663" y="256"/>
                      </a:lnTo>
                      <a:lnTo>
                        <a:pt x="786" y="256"/>
                      </a:lnTo>
                      <a:lnTo>
                        <a:pt x="786" y="292"/>
                      </a:lnTo>
                      <a:lnTo>
                        <a:pt x="873" y="292"/>
                      </a:lnTo>
                      <a:lnTo>
                        <a:pt x="873" y="328"/>
                      </a:lnTo>
                      <a:lnTo>
                        <a:pt x="1039" y="328"/>
                      </a:lnTo>
                      <a:lnTo>
                        <a:pt x="1039" y="365"/>
                      </a:lnTo>
                      <a:lnTo>
                        <a:pt x="1084" y="365"/>
                      </a:lnTo>
                      <a:lnTo>
                        <a:pt x="1084" y="406"/>
                      </a:lnTo>
                      <a:lnTo>
                        <a:pt x="2793" y="406"/>
                      </a:lnTo>
                      <a:lnTo>
                        <a:pt x="2793" y="1146"/>
                      </a:lnTo>
                      <a:lnTo>
                        <a:pt x="3318" y="1146"/>
                      </a:lnTo>
                    </a:path>
                  </a:pathLst>
                </a:custGeom>
                <a:noFill/>
                <a:ln w="19050" cap="sq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en-US" kern="0" dirty="0">
                    <a:solidFill>
                      <a:schemeClr val="bg2"/>
                    </a:solidFill>
                    <a:cs typeface="Arial" charset="0"/>
                  </a:endParaRPr>
                </a:p>
              </p:txBody>
            </p:sp>
            <p:grpSp>
              <p:nvGrpSpPr>
                <p:cNvPr id="363" name="Group 13335"/>
                <p:cNvGrpSpPr/>
                <p:nvPr/>
              </p:nvGrpSpPr>
              <p:grpSpPr bwMode="auto">
                <a:xfrm>
                  <a:off x="1999477" y="1217549"/>
                  <a:ext cx="5922011" cy="2310491"/>
                  <a:chOff x="1368418" y="1013143"/>
                  <a:chExt cx="4102506" cy="1756664"/>
                </a:xfrm>
                <a:solidFill>
                  <a:srgbClr val="000000"/>
                </a:solidFill>
              </p:grpSpPr>
              <p:sp>
                <p:nvSpPr>
                  <p:cNvPr id="364" name="Oval 9"/>
                  <p:cNvSpPr>
                    <a:spLocks noChangeArrowheads="1"/>
                  </p:cNvSpPr>
                  <p:nvPr/>
                </p:nvSpPr>
                <p:spPr bwMode="auto">
                  <a:xfrm>
                    <a:off x="2453598" y="1476693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65" name="Oval 6"/>
                  <p:cNvSpPr>
                    <a:spLocks noChangeArrowheads="1"/>
                  </p:cNvSpPr>
                  <p:nvPr/>
                </p:nvSpPr>
                <p:spPr bwMode="auto">
                  <a:xfrm>
                    <a:off x="1368418" y="1013143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66" name="Oval 7"/>
                  <p:cNvSpPr>
                    <a:spLocks noChangeArrowheads="1"/>
                  </p:cNvSpPr>
                  <p:nvPr/>
                </p:nvSpPr>
                <p:spPr bwMode="auto">
                  <a:xfrm>
                    <a:off x="2260853" y="1419543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67" name="Oval 8"/>
                  <p:cNvSpPr>
                    <a:spLocks noChangeArrowheads="1"/>
                  </p:cNvSpPr>
                  <p:nvPr/>
                </p:nvSpPr>
                <p:spPr bwMode="auto">
                  <a:xfrm>
                    <a:off x="2320261" y="1419543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68" name="Oval 10"/>
                  <p:cNvSpPr>
                    <a:spLocks noChangeArrowheads="1"/>
                  </p:cNvSpPr>
                  <p:nvPr/>
                </p:nvSpPr>
                <p:spPr bwMode="auto">
                  <a:xfrm>
                    <a:off x="2469440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69" name="Oval 11"/>
                  <p:cNvSpPr>
                    <a:spLocks noChangeArrowheads="1"/>
                  </p:cNvSpPr>
                  <p:nvPr/>
                </p:nvSpPr>
                <p:spPr bwMode="auto">
                  <a:xfrm>
                    <a:off x="2572413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70" name="Oval 12"/>
                  <p:cNvSpPr>
                    <a:spLocks noChangeArrowheads="1"/>
                  </p:cNvSpPr>
                  <p:nvPr/>
                </p:nvSpPr>
                <p:spPr bwMode="auto">
                  <a:xfrm>
                    <a:off x="2592216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71" name="Oval 13"/>
                  <p:cNvSpPr>
                    <a:spLocks noChangeArrowheads="1"/>
                  </p:cNvSpPr>
                  <p:nvPr/>
                </p:nvSpPr>
                <p:spPr bwMode="auto">
                  <a:xfrm>
                    <a:off x="2679347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72" name="Oval 14"/>
                  <p:cNvSpPr>
                    <a:spLocks noChangeArrowheads="1"/>
                  </p:cNvSpPr>
                  <p:nvPr/>
                </p:nvSpPr>
                <p:spPr bwMode="auto">
                  <a:xfrm>
                    <a:off x="2722913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73" name="Oval 15"/>
                  <p:cNvSpPr>
                    <a:spLocks noChangeArrowheads="1"/>
                  </p:cNvSpPr>
                  <p:nvPr/>
                </p:nvSpPr>
                <p:spPr bwMode="auto">
                  <a:xfrm>
                    <a:off x="2894535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74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2919618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75" name="Oval 17"/>
                  <p:cNvSpPr>
                    <a:spLocks noChangeArrowheads="1"/>
                  </p:cNvSpPr>
                  <p:nvPr/>
                </p:nvSpPr>
                <p:spPr bwMode="auto">
                  <a:xfrm>
                    <a:off x="3006750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76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3013350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77" name="Oval 19"/>
                  <p:cNvSpPr>
                    <a:spLocks noChangeArrowheads="1"/>
                  </p:cNvSpPr>
                  <p:nvPr/>
                </p:nvSpPr>
                <p:spPr bwMode="auto">
                  <a:xfrm>
                    <a:off x="3088600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78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3134806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79" name="Oval 21"/>
                  <p:cNvSpPr>
                    <a:spLocks noChangeArrowheads="1"/>
                  </p:cNvSpPr>
                  <p:nvPr/>
                </p:nvSpPr>
                <p:spPr bwMode="auto">
                  <a:xfrm>
                    <a:off x="3194214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80" name="Oval 22"/>
                  <p:cNvSpPr>
                    <a:spLocks noChangeArrowheads="1"/>
                  </p:cNvSpPr>
                  <p:nvPr/>
                </p:nvSpPr>
                <p:spPr bwMode="auto">
                  <a:xfrm>
                    <a:off x="3237779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81" name="Oval 23"/>
                  <p:cNvSpPr>
                    <a:spLocks noChangeArrowheads="1"/>
                  </p:cNvSpPr>
                  <p:nvPr/>
                </p:nvSpPr>
                <p:spPr bwMode="auto">
                  <a:xfrm>
                    <a:off x="3319630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82" name="Oval 24"/>
                  <p:cNvSpPr>
                    <a:spLocks noChangeArrowheads="1"/>
                  </p:cNvSpPr>
                  <p:nvPr/>
                </p:nvSpPr>
                <p:spPr bwMode="auto">
                  <a:xfrm>
                    <a:off x="3344713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83" name="Oval 25"/>
                  <p:cNvSpPr>
                    <a:spLocks noChangeArrowheads="1"/>
                  </p:cNvSpPr>
                  <p:nvPr/>
                </p:nvSpPr>
                <p:spPr bwMode="auto">
                  <a:xfrm>
                    <a:off x="3369796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84" name="Oval 26"/>
                  <p:cNvSpPr>
                    <a:spLocks noChangeArrowheads="1"/>
                  </p:cNvSpPr>
                  <p:nvPr/>
                </p:nvSpPr>
                <p:spPr bwMode="auto">
                  <a:xfrm>
                    <a:off x="3410722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85" name="Oval 27"/>
                  <p:cNvSpPr>
                    <a:spLocks noChangeArrowheads="1"/>
                  </p:cNvSpPr>
                  <p:nvPr/>
                </p:nvSpPr>
                <p:spPr bwMode="auto">
                  <a:xfrm>
                    <a:off x="3488611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86" name="Oval 28"/>
                  <p:cNvSpPr>
                    <a:spLocks noChangeArrowheads="1"/>
                  </p:cNvSpPr>
                  <p:nvPr/>
                </p:nvSpPr>
                <p:spPr bwMode="auto">
                  <a:xfrm>
                    <a:off x="3495213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87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3534818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88" name="Oval 30"/>
                  <p:cNvSpPr>
                    <a:spLocks noChangeArrowheads="1"/>
                  </p:cNvSpPr>
                  <p:nvPr/>
                </p:nvSpPr>
                <p:spPr bwMode="auto">
                  <a:xfrm>
                    <a:off x="3598186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89" name="Oval 31"/>
                  <p:cNvSpPr>
                    <a:spLocks noChangeArrowheads="1"/>
                  </p:cNvSpPr>
                  <p:nvPr/>
                </p:nvSpPr>
                <p:spPr bwMode="auto">
                  <a:xfrm>
                    <a:off x="3647032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90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3747365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91" name="Oval 33"/>
                  <p:cNvSpPr>
                    <a:spLocks noChangeArrowheads="1"/>
                  </p:cNvSpPr>
                  <p:nvPr/>
                </p:nvSpPr>
                <p:spPr bwMode="auto">
                  <a:xfrm>
                    <a:off x="3870141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92" name="Oval 34"/>
                  <p:cNvSpPr>
                    <a:spLocks noChangeArrowheads="1"/>
                  </p:cNvSpPr>
                  <p:nvPr/>
                </p:nvSpPr>
                <p:spPr bwMode="auto">
                  <a:xfrm>
                    <a:off x="3984995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93" name="Oval 35"/>
                  <p:cNvSpPr>
                    <a:spLocks noChangeArrowheads="1"/>
                  </p:cNvSpPr>
                  <p:nvPr/>
                </p:nvSpPr>
                <p:spPr bwMode="auto">
                  <a:xfrm>
                    <a:off x="3998197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94" name="Oval 36"/>
                  <p:cNvSpPr>
                    <a:spLocks noChangeArrowheads="1"/>
                  </p:cNvSpPr>
                  <p:nvPr/>
                </p:nvSpPr>
                <p:spPr bwMode="auto">
                  <a:xfrm>
                    <a:off x="4494581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95" name="Oval 37"/>
                  <p:cNvSpPr>
                    <a:spLocks noChangeArrowheads="1"/>
                  </p:cNvSpPr>
                  <p:nvPr/>
                </p:nvSpPr>
                <p:spPr bwMode="auto">
                  <a:xfrm>
                    <a:off x="4693927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96" name="Oval 38"/>
                  <p:cNvSpPr>
                    <a:spLocks noChangeArrowheads="1"/>
                  </p:cNvSpPr>
                  <p:nvPr/>
                </p:nvSpPr>
                <p:spPr bwMode="auto">
                  <a:xfrm>
                    <a:off x="4719010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97" name="Oval 39"/>
                  <p:cNvSpPr>
                    <a:spLocks noChangeArrowheads="1"/>
                  </p:cNvSpPr>
                  <p:nvPr/>
                </p:nvSpPr>
                <p:spPr bwMode="auto">
                  <a:xfrm>
                    <a:off x="5416060" y="2714943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98" name="Oval 40"/>
                  <p:cNvSpPr>
                    <a:spLocks noChangeArrowheads="1"/>
                  </p:cNvSpPr>
                  <p:nvPr/>
                </p:nvSpPr>
                <p:spPr bwMode="auto">
                  <a:xfrm>
                    <a:off x="3390919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399" name="Oval 41"/>
                  <p:cNvSpPr>
                    <a:spLocks noChangeArrowheads="1"/>
                  </p:cNvSpPr>
                  <p:nvPr/>
                </p:nvSpPr>
                <p:spPr bwMode="auto">
                  <a:xfrm>
                    <a:off x="3241740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400" name="Oval 42"/>
                  <p:cNvSpPr>
                    <a:spLocks noChangeArrowheads="1"/>
                  </p:cNvSpPr>
                  <p:nvPr/>
                </p:nvSpPr>
                <p:spPr bwMode="auto">
                  <a:xfrm>
                    <a:off x="3248340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  <p:sp>
                <p:nvSpPr>
                  <p:cNvPr id="401" name="Oval 43"/>
                  <p:cNvSpPr>
                    <a:spLocks noChangeArrowheads="1"/>
                  </p:cNvSpPr>
                  <p:nvPr/>
                </p:nvSpPr>
                <p:spPr bwMode="auto">
                  <a:xfrm>
                    <a:off x="3253621" y="1537018"/>
                    <a:ext cx="54864" cy="54864"/>
                  </a:xfrm>
                  <a:prstGeom prst="ellipse">
                    <a:avLst/>
                  </a:prstGeom>
                  <a:grpFill/>
                  <a:ln w="1587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 dirty="0">
                      <a:solidFill>
                        <a:schemeClr val="bg2"/>
                      </a:solidFill>
                      <a:cs typeface="Arial" charset="0"/>
                    </a:endParaRPr>
                  </a:p>
                </p:txBody>
              </p:sp>
            </p:grpSp>
          </p:grpSp>
        </p:grpSp>
        <p:grpSp>
          <p:nvGrpSpPr>
            <p:cNvPr id="355" name="Group 223"/>
            <p:cNvGrpSpPr/>
            <p:nvPr/>
          </p:nvGrpSpPr>
          <p:grpSpPr>
            <a:xfrm>
              <a:off x="1814008" y="4775181"/>
              <a:ext cx="3708009" cy="269701"/>
              <a:chOff x="1814008" y="4775181"/>
              <a:chExt cx="3708009" cy="269701"/>
            </a:xfrm>
          </p:grpSpPr>
          <p:sp>
            <p:nvSpPr>
              <p:cNvPr id="356" name="Oval 83"/>
              <p:cNvSpPr>
                <a:spLocks noChangeArrowheads="1"/>
              </p:cNvSpPr>
              <p:nvPr/>
            </p:nvSpPr>
            <p:spPr bwMode="auto">
              <a:xfrm>
                <a:off x="1814008" y="4876663"/>
                <a:ext cx="111125" cy="111125"/>
              </a:xfrm>
              <a:prstGeom prst="ellipse">
                <a:avLst/>
              </a:prstGeom>
              <a:solidFill>
                <a:srgbClr val="000000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 kern="0" dirty="0">
                  <a:solidFill>
                    <a:schemeClr val="bg2"/>
                  </a:solidFill>
                  <a:cs typeface="Arial" charset="0"/>
                </a:endParaRPr>
              </a:p>
            </p:txBody>
          </p:sp>
          <p:sp>
            <p:nvSpPr>
              <p:cNvPr id="357" name="Oval 84"/>
              <p:cNvSpPr>
                <a:spLocks noChangeArrowheads="1"/>
              </p:cNvSpPr>
              <p:nvPr/>
            </p:nvSpPr>
            <p:spPr bwMode="auto">
              <a:xfrm>
                <a:off x="2071183" y="4876663"/>
                <a:ext cx="111125" cy="111125"/>
              </a:xfrm>
              <a:prstGeom prst="ellipse">
                <a:avLst/>
              </a:prstGeom>
              <a:solidFill>
                <a:srgbClr val="000000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 kern="0" dirty="0">
                  <a:solidFill>
                    <a:schemeClr val="bg2"/>
                  </a:solidFill>
                  <a:cs typeface="Arial" charset="0"/>
                </a:endParaRPr>
              </a:p>
            </p:txBody>
          </p:sp>
          <p:sp>
            <p:nvSpPr>
              <p:cNvPr id="358" name="Oval 85"/>
              <p:cNvSpPr>
                <a:spLocks noChangeArrowheads="1"/>
              </p:cNvSpPr>
              <p:nvPr/>
            </p:nvSpPr>
            <p:spPr bwMode="auto">
              <a:xfrm>
                <a:off x="2328359" y="4876663"/>
                <a:ext cx="109537" cy="111125"/>
              </a:xfrm>
              <a:prstGeom prst="ellipse">
                <a:avLst/>
              </a:prstGeom>
              <a:solidFill>
                <a:srgbClr val="000000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 kern="0" dirty="0">
                  <a:solidFill>
                    <a:schemeClr val="bg2"/>
                  </a:solidFill>
                  <a:cs typeface="Arial" charset="0"/>
                </a:endParaRPr>
              </a:p>
            </p:txBody>
          </p:sp>
          <p:sp>
            <p:nvSpPr>
              <p:cNvPr id="359" name="TextBox 16"/>
              <p:cNvSpPr txBox="1">
                <a:spLocks noChangeArrowheads="1"/>
              </p:cNvSpPr>
              <p:nvPr/>
            </p:nvSpPr>
            <p:spPr bwMode="auto">
              <a:xfrm>
                <a:off x="2554965" y="4775181"/>
                <a:ext cx="2967052" cy="2697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100" b="1" kern="0" dirty="0">
                    <a:solidFill>
                      <a:schemeClr val="bg2"/>
                    </a:solidFill>
                    <a:cs typeface="Arial" charset="0"/>
                  </a:rPr>
                  <a:t>Concurrent Cohorts 1-3 (n=53)</a:t>
                </a:r>
              </a:p>
            </p:txBody>
          </p:sp>
        </p:grpSp>
      </p:grpSp>
      <p:grpSp>
        <p:nvGrpSpPr>
          <p:cNvPr id="402" name="Group 401"/>
          <p:cNvGrpSpPr/>
          <p:nvPr/>
        </p:nvGrpSpPr>
        <p:grpSpPr>
          <a:xfrm>
            <a:off x="2503506" y="3971409"/>
            <a:ext cx="3034745" cy="244682"/>
            <a:chOff x="1814008" y="3990456"/>
            <a:chExt cx="4046326" cy="252250"/>
          </a:xfrm>
        </p:grpSpPr>
        <p:grpSp>
          <p:nvGrpSpPr>
            <p:cNvPr id="403" name="Group 231"/>
            <p:cNvGrpSpPr/>
            <p:nvPr/>
          </p:nvGrpSpPr>
          <p:grpSpPr>
            <a:xfrm>
              <a:off x="1814008" y="4057235"/>
              <a:ext cx="623887" cy="111125"/>
              <a:chOff x="1814008" y="4060623"/>
              <a:chExt cx="623887" cy="111125"/>
            </a:xfrm>
          </p:grpSpPr>
          <p:sp>
            <p:nvSpPr>
              <p:cNvPr id="405" name="Oval 83"/>
              <p:cNvSpPr>
                <a:spLocks noChangeArrowheads="1"/>
              </p:cNvSpPr>
              <p:nvPr/>
            </p:nvSpPr>
            <p:spPr bwMode="auto">
              <a:xfrm>
                <a:off x="1814008" y="4060623"/>
                <a:ext cx="111125" cy="111125"/>
              </a:xfrm>
              <a:prstGeom prst="ellipse">
                <a:avLst/>
              </a:prstGeom>
              <a:noFill/>
              <a:ln w="15875">
                <a:solidFill>
                  <a:srgbClr val="FF33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 kern="0" dirty="0">
                  <a:solidFill>
                    <a:schemeClr val="bg2"/>
                  </a:solidFill>
                  <a:cs typeface="Arial" charset="0"/>
                </a:endParaRPr>
              </a:p>
            </p:txBody>
          </p:sp>
          <p:sp>
            <p:nvSpPr>
              <p:cNvPr id="406" name="Oval 84"/>
              <p:cNvSpPr>
                <a:spLocks noChangeArrowheads="1"/>
              </p:cNvSpPr>
              <p:nvPr/>
            </p:nvSpPr>
            <p:spPr bwMode="auto">
              <a:xfrm>
                <a:off x="2071183" y="4060623"/>
                <a:ext cx="111125" cy="111125"/>
              </a:xfrm>
              <a:prstGeom prst="ellipse">
                <a:avLst/>
              </a:prstGeom>
              <a:noFill/>
              <a:ln w="15875">
                <a:solidFill>
                  <a:srgbClr val="FF33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 kern="0" dirty="0">
                  <a:solidFill>
                    <a:schemeClr val="bg2"/>
                  </a:solidFill>
                  <a:cs typeface="Arial" charset="0"/>
                </a:endParaRPr>
              </a:p>
            </p:txBody>
          </p:sp>
          <p:sp>
            <p:nvSpPr>
              <p:cNvPr id="407" name="Oval 85"/>
              <p:cNvSpPr>
                <a:spLocks noChangeArrowheads="1"/>
              </p:cNvSpPr>
              <p:nvPr/>
            </p:nvSpPr>
            <p:spPr bwMode="auto">
              <a:xfrm>
                <a:off x="2328358" y="4060623"/>
                <a:ext cx="109537" cy="111125"/>
              </a:xfrm>
              <a:prstGeom prst="ellipse">
                <a:avLst/>
              </a:prstGeom>
              <a:noFill/>
              <a:ln w="15875">
                <a:solidFill>
                  <a:srgbClr val="FF33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 kern="0" dirty="0">
                  <a:solidFill>
                    <a:schemeClr val="bg2"/>
                  </a:solidFill>
                  <a:cs typeface="Arial" charset="0"/>
                </a:endParaRPr>
              </a:p>
            </p:txBody>
          </p:sp>
        </p:grpSp>
        <p:sp>
          <p:nvSpPr>
            <p:cNvPr id="404" name="TextBox 16"/>
            <p:cNvSpPr txBox="1">
              <a:spLocks noChangeArrowheads="1"/>
            </p:cNvSpPr>
            <p:nvPr/>
          </p:nvSpPr>
          <p:spPr bwMode="auto">
            <a:xfrm>
              <a:off x="2478639" y="3990456"/>
              <a:ext cx="3381695" cy="25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"/>
                </a:spcBef>
                <a:defRPr/>
              </a:pPr>
              <a:r>
                <a:rPr lang="en-US" sz="1100" b="1" kern="0" dirty="0">
                  <a:solidFill>
                    <a:schemeClr val="bg2"/>
                  </a:solidFill>
                  <a:cs typeface="Arial" charset="0"/>
                </a:rPr>
                <a:t>Nivo 0.3 mg/kg + IPI 3 mg/kg (n=14)</a:t>
              </a: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509803" y="4152384"/>
            <a:ext cx="2911429" cy="244682"/>
            <a:chOff x="1822404" y="4171431"/>
            <a:chExt cx="3881904" cy="252250"/>
          </a:xfrm>
        </p:grpSpPr>
        <p:grpSp>
          <p:nvGrpSpPr>
            <p:cNvPr id="409" name="Group 232"/>
            <p:cNvGrpSpPr/>
            <p:nvPr/>
          </p:nvGrpSpPr>
          <p:grpSpPr>
            <a:xfrm>
              <a:off x="1822404" y="4224116"/>
              <a:ext cx="605079" cy="110862"/>
              <a:chOff x="1822404" y="4224116"/>
              <a:chExt cx="605079" cy="110862"/>
            </a:xfrm>
          </p:grpSpPr>
          <p:sp>
            <p:nvSpPr>
              <p:cNvPr id="411" name="Freeform 86"/>
              <p:cNvSpPr>
                <a:spLocks/>
              </p:cNvSpPr>
              <p:nvPr/>
            </p:nvSpPr>
            <p:spPr bwMode="auto">
              <a:xfrm>
                <a:off x="1822404" y="4224116"/>
                <a:ext cx="93996" cy="110862"/>
              </a:xfrm>
              <a:custGeom>
                <a:avLst/>
                <a:gdLst>
                  <a:gd name="T0" fmla="*/ 2147483647 w 33"/>
                  <a:gd name="T1" fmla="*/ 2147483647 h 33"/>
                  <a:gd name="T2" fmla="*/ 0 w 33"/>
                  <a:gd name="T3" fmla="*/ 2147483647 h 33"/>
                  <a:gd name="T4" fmla="*/ 2147483647 w 33"/>
                  <a:gd name="T5" fmla="*/ 0 h 33"/>
                  <a:gd name="T6" fmla="*/ 2147483647 w 33"/>
                  <a:gd name="T7" fmla="*/ 2147483647 h 3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3"/>
                  <a:gd name="T13" fmla="*/ 0 h 33"/>
                  <a:gd name="T14" fmla="*/ 33 w 33"/>
                  <a:gd name="T15" fmla="*/ 33 h 3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3" h="33">
                    <a:moveTo>
                      <a:pt x="33" y="33"/>
                    </a:moveTo>
                    <a:lnTo>
                      <a:pt x="0" y="33"/>
                    </a:lnTo>
                    <a:lnTo>
                      <a:pt x="17" y="0"/>
                    </a:lnTo>
                    <a:lnTo>
                      <a:pt x="33" y="33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C4002A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chemeClr val="bg2"/>
                  </a:solidFill>
                  <a:cs typeface="Arial" charset="0"/>
                </a:endParaRPr>
              </a:p>
            </p:txBody>
          </p:sp>
          <p:sp>
            <p:nvSpPr>
              <p:cNvPr id="412" name="Freeform 87"/>
              <p:cNvSpPr>
                <a:spLocks/>
              </p:cNvSpPr>
              <p:nvPr/>
            </p:nvSpPr>
            <p:spPr bwMode="auto">
              <a:xfrm>
                <a:off x="2079559" y="4224116"/>
                <a:ext cx="93996" cy="110862"/>
              </a:xfrm>
              <a:custGeom>
                <a:avLst/>
                <a:gdLst>
                  <a:gd name="T0" fmla="*/ 2147483647 w 33"/>
                  <a:gd name="T1" fmla="*/ 2147483647 h 33"/>
                  <a:gd name="T2" fmla="*/ 0 w 33"/>
                  <a:gd name="T3" fmla="*/ 2147483647 h 33"/>
                  <a:gd name="T4" fmla="*/ 2147483647 w 33"/>
                  <a:gd name="T5" fmla="*/ 0 h 33"/>
                  <a:gd name="T6" fmla="*/ 2147483647 w 33"/>
                  <a:gd name="T7" fmla="*/ 2147483647 h 3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3"/>
                  <a:gd name="T13" fmla="*/ 0 h 33"/>
                  <a:gd name="T14" fmla="*/ 33 w 33"/>
                  <a:gd name="T15" fmla="*/ 33 h 3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3" h="33">
                    <a:moveTo>
                      <a:pt x="33" y="33"/>
                    </a:moveTo>
                    <a:lnTo>
                      <a:pt x="0" y="33"/>
                    </a:lnTo>
                    <a:lnTo>
                      <a:pt x="16" y="0"/>
                    </a:lnTo>
                    <a:lnTo>
                      <a:pt x="33" y="33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C4002A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chemeClr val="bg2"/>
                  </a:solidFill>
                  <a:cs typeface="Arial" charset="0"/>
                </a:endParaRPr>
              </a:p>
            </p:txBody>
          </p:sp>
          <p:sp>
            <p:nvSpPr>
              <p:cNvPr id="413" name="Freeform 88"/>
              <p:cNvSpPr>
                <a:spLocks/>
              </p:cNvSpPr>
              <p:nvPr/>
            </p:nvSpPr>
            <p:spPr bwMode="auto">
              <a:xfrm>
                <a:off x="2339183" y="4224116"/>
                <a:ext cx="88300" cy="110862"/>
              </a:xfrm>
              <a:custGeom>
                <a:avLst/>
                <a:gdLst>
                  <a:gd name="T0" fmla="*/ 2147483647 w 31"/>
                  <a:gd name="T1" fmla="*/ 2147483647 h 33"/>
                  <a:gd name="T2" fmla="*/ 0 w 31"/>
                  <a:gd name="T3" fmla="*/ 2147483647 h 33"/>
                  <a:gd name="T4" fmla="*/ 2147483647 w 31"/>
                  <a:gd name="T5" fmla="*/ 0 h 33"/>
                  <a:gd name="T6" fmla="*/ 2147483647 w 31"/>
                  <a:gd name="T7" fmla="*/ 2147483647 h 3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"/>
                  <a:gd name="T13" fmla="*/ 0 h 33"/>
                  <a:gd name="T14" fmla="*/ 31 w 31"/>
                  <a:gd name="T15" fmla="*/ 33 h 3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" h="33">
                    <a:moveTo>
                      <a:pt x="31" y="33"/>
                    </a:moveTo>
                    <a:lnTo>
                      <a:pt x="0" y="33"/>
                    </a:lnTo>
                    <a:lnTo>
                      <a:pt x="14" y="0"/>
                    </a:lnTo>
                    <a:lnTo>
                      <a:pt x="31" y="33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C4002A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chemeClr val="bg2"/>
                  </a:solidFill>
                  <a:cs typeface="Arial" charset="0"/>
                </a:endParaRPr>
              </a:p>
            </p:txBody>
          </p:sp>
        </p:grpSp>
        <p:sp>
          <p:nvSpPr>
            <p:cNvPr id="410" name="TextBox 16"/>
            <p:cNvSpPr txBox="1">
              <a:spLocks noChangeArrowheads="1"/>
            </p:cNvSpPr>
            <p:nvPr/>
          </p:nvSpPr>
          <p:spPr bwMode="auto">
            <a:xfrm>
              <a:off x="2478639" y="4171431"/>
              <a:ext cx="3225669" cy="25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"/>
                </a:spcBef>
                <a:defRPr/>
              </a:pPr>
              <a:r>
                <a:rPr lang="en-US" sz="1100" b="1" kern="0" dirty="0">
                  <a:solidFill>
                    <a:schemeClr val="bg2"/>
                  </a:solidFill>
                  <a:cs typeface="Arial" charset="0"/>
                </a:rPr>
                <a:t>Nivo 1 mg/kg + IPI 3 mg/kg (n=17)</a:t>
              </a:r>
            </a:p>
          </p:txBody>
        </p:sp>
      </p:grpSp>
      <p:grpSp>
        <p:nvGrpSpPr>
          <p:cNvPr id="414" name="Group 413"/>
          <p:cNvGrpSpPr/>
          <p:nvPr/>
        </p:nvGrpSpPr>
        <p:grpSpPr>
          <a:xfrm>
            <a:off x="2514223" y="4323834"/>
            <a:ext cx="2907009" cy="244682"/>
            <a:chOff x="1828295" y="4342881"/>
            <a:chExt cx="3876013" cy="252250"/>
          </a:xfrm>
        </p:grpSpPr>
        <p:grpSp>
          <p:nvGrpSpPr>
            <p:cNvPr id="415" name="Group 233"/>
            <p:cNvGrpSpPr/>
            <p:nvPr/>
          </p:nvGrpSpPr>
          <p:grpSpPr>
            <a:xfrm>
              <a:off x="1828295" y="4424741"/>
              <a:ext cx="592138" cy="80963"/>
              <a:chOff x="1828295" y="4401935"/>
              <a:chExt cx="592138" cy="80963"/>
            </a:xfrm>
          </p:grpSpPr>
          <p:sp>
            <p:nvSpPr>
              <p:cNvPr id="417" name="Rectangle 80"/>
              <p:cNvSpPr>
                <a:spLocks noChangeArrowheads="1"/>
              </p:cNvSpPr>
              <p:nvPr/>
            </p:nvSpPr>
            <p:spPr bwMode="auto">
              <a:xfrm>
                <a:off x="1828295" y="4401935"/>
                <a:ext cx="82550" cy="80963"/>
              </a:xfrm>
              <a:prstGeom prst="rect">
                <a:avLst/>
              </a:prstGeom>
              <a:noFill/>
              <a:ln w="15875">
                <a:solidFill>
                  <a:srgbClr val="62D41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 kern="0" dirty="0">
                  <a:solidFill>
                    <a:schemeClr val="bg2"/>
                  </a:solidFill>
                  <a:cs typeface="Arial" charset="0"/>
                </a:endParaRPr>
              </a:p>
            </p:txBody>
          </p:sp>
          <p:sp>
            <p:nvSpPr>
              <p:cNvPr id="418" name="Rectangle 81"/>
              <p:cNvSpPr>
                <a:spLocks noChangeArrowheads="1"/>
              </p:cNvSpPr>
              <p:nvPr/>
            </p:nvSpPr>
            <p:spPr bwMode="auto">
              <a:xfrm>
                <a:off x="2085470" y="4401935"/>
                <a:ext cx="82550" cy="80963"/>
              </a:xfrm>
              <a:prstGeom prst="rect">
                <a:avLst/>
              </a:prstGeom>
              <a:noFill/>
              <a:ln w="15875">
                <a:solidFill>
                  <a:srgbClr val="62D41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 kern="0" dirty="0">
                  <a:solidFill>
                    <a:schemeClr val="bg2"/>
                  </a:solidFill>
                  <a:cs typeface="Arial" charset="0"/>
                </a:endParaRPr>
              </a:p>
            </p:txBody>
          </p:sp>
          <p:sp>
            <p:nvSpPr>
              <p:cNvPr id="419" name="Rectangle 82"/>
              <p:cNvSpPr>
                <a:spLocks noChangeArrowheads="1"/>
              </p:cNvSpPr>
              <p:nvPr/>
            </p:nvSpPr>
            <p:spPr bwMode="auto">
              <a:xfrm>
                <a:off x="2347408" y="4401935"/>
                <a:ext cx="73025" cy="80963"/>
              </a:xfrm>
              <a:prstGeom prst="rect">
                <a:avLst/>
              </a:prstGeom>
              <a:noFill/>
              <a:ln w="15875">
                <a:solidFill>
                  <a:srgbClr val="62D41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050" kern="0" dirty="0">
                  <a:solidFill>
                    <a:schemeClr val="bg2"/>
                  </a:solidFill>
                  <a:cs typeface="Arial" charset="0"/>
                </a:endParaRPr>
              </a:p>
            </p:txBody>
          </p:sp>
        </p:grpSp>
        <p:sp>
          <p:nvSpPr>
            <p:cNvPr id="416" name="TextBox 16"/>
            <p:cNvSpPr txBox="1">
              <a:spLocks noChangeArrowheads="1"/>
            </p:cNvSpPr>
            <p:nvPr/>
          </p:nvSpPr>
          <p:spPr bwMode="auto">
            <a:xfrm>
              <a:off x="2478638" y="4342881"/>
              <a:ext cx="3225670" cy="25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"/>
                </a:spcBef>
                <a:defRPr/>
              </a:pPr>
              <a:r>
                <a:rPr lang="en-US" sz="1100" b="1" kern="0" dirty="0">
                  <a:solidFill>
                    <a:schemeClr val="bg2"/>
                  </a:solidFill>
                  <a:cs typeface="Arial" charset="0"/>
                </a:rPr>
                <a:t>Nivo 3 mg/kg + IPI 1 mg/kg (n=16)</a:t>
              </a:r>
            </a:p>
          </p:txBody>
        </p:sp>
      </p:grpSp>
      <p:grpSp>
        <p:nvGrpSpPr>
          <p:cNvPr id="420" name="Group 419"/>
          <p:cNvGrpSpPr/>
          <p:nvPr/>
        </p:nvGrpSpPr>
        <p:grpSpPr>
          <a:xfrm>
            <a:off x="2509804" y="4495284"/>
            <a:ext cx="2836197" cy="244682"/>
            <a:chOff x="1822404" y="4514331"/>
            <a:chExt cx="3781595" cy="252250"/>
          </a:xfrm>
        </p:grpSpPr>
        <p:grpSp>
          <p:nvGrpSpPr>
            <p:cNvPr id="421" name="Group 234"/>
            <p:cNvGrpSpPr/>
            <p:nvPr/>
          </p:nvGrpSpPr>
          <p:grpSpPr>
            <a:xfrm>
              <a:off x="1822404" y="4576204"/>
              <a:ext cx="606653" cy="120937"/>
              <a:chOff x="1822404" y="4530624"/>
              <a:chExt cx="606653" cy="120937"/>
            </a:xfrm>
          </p:grpSpPr>
          <p:sp>
            <p:nvSpPr>
              <p:cNvPr id="423" name="Freeform 77"/>
              <p:cNvSpPr>
                <a:spLocks/>
              </p:cNvSpPr>
              <p:nvPr/>
            </p:nvSpPr>
            <p:spPr bwMode="auto">
              <a:xfrm>
                <a:off x="1822404" y="4530624"/>
                <a:ext cx="93996" cy="120937"/>
              </a:xfrm>
              <a:custGeom>
                <a:avLst/>
                <a:gdLst>
                  <a:gd name="T0" fmla="*/ 2147483647 w 33"/>
                  <a:gd name="T1" fmla="*/ 2147483647 h 36"/>
                  <a:gd name="T2" fmla="*/ 0 w 33"/>
                  <a:gd name="T3" fmla="*/ 2147483647 h 36"/>
                  <a:gd name="T4" fmla="*/ 2147483647 w 33"/>
                  <a:gd name="T5" fmla="*/ 0 h 36"/>
                  <a:gd name="T6" fmla="*/ 2147483647 w 33"/>
                  <a:gd name="T7" fmla="*/ 2147483647 h 36"/>
                  <a:gd name="T8" fmla="*/ 2147483647 w 33"/>
                  <a:gd name="T9" fmla="*/ 2147483647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3"/>
                  <a:gd name="T16" fmla="*/ 0 h 36"/>
                  <a:gd name="T17" fmla="*/ 33 w 33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3" h="36">
                    <a:moveTo>
                      <a:pt x="17" y="36"/>
                    </a:moveTo>
                    <a:lnTo>
                      <a:pt x="0" y="19"/>
                    </a:lnTo>
                    <a:lnTo>
                      <a:pt x="17" y="0"/>
                    </a:lnTo>
                    <a:lnTo>
                      <a:pt x="33" y="19"/>
                    </a:lnTo>
                    <a:lnTo>
                      <a:pt x="17" y="36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3393C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chemeClr val="bg2"/>
                  </a:solidFill>
                  <a:cs typeface="Arial" charset="0"/>
                </a:endParaRPr>
              </a:p>
            </p:txBody>
          </p:sp>
          <p:sp>
            <p:nvSpPr>
              <p:cNvPr id="424" name="Freeform 78"/>
              <p:cNvSpPr>
                <a:spLocks/>
              </p:cNvSpPr>
              <p:nvPr/>
            </p:nvSpPr>
            <p:spPr bwMode="auto">
              <a:xfrm>
                <a:off x="2079559" y="4530625"/>
                <a:ext cx="93996" cy="120935"/>
              </a:xfrm>
              <a:custGeom>
                <a:avLst/>
                <a:gdLst>
                  <a:gd name="T0" fmla="*/ 2147483647 w 33"/>
                  <a:gd name="T1" fmla="*/ 2147483647 h 36"/>
                  <a:gd name="T2" fmla="*/ 0 w 33"/>
                  <a:gd name="T3" fmla="*/ 2147483647 h 36"/>
                  <a:gd name="T4" fmla="*/ 2147483647 w 33"/>
                  <a:gd name="T5" fmla="*/ 0 h 36"/>
                  <a:gd name="T6" fmla="*/ 2147483647 w 33"/>
                  <a:gd name="T7" fmla="*/ 2147483647 h 36"/>
                  <a:gd name="T8" fmla="*/ 2147483647 w 33"/>
                  <a:gd name="T9" fmla="*/ 2147483647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3"/>
                  <a:gd name="T16" fmla="*/ 0 h 36"/>
                  <a:gd name="T17" fmla="*/ 33 w 33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3" h="36">
                    <a:moveTo>
                      <a:pt x="16" y="36"/>
                    </a:moveTo>
                    <a:lnTo>
                      <a:pt x="0" y="19"/>
                    </a:lnTo>
                    <a:lnTo>
                      <a:pt x="16" y="0"/>
                    </a:lnTo>
                    <a:lnTo>
                      <a:pt x="33" y="19"/>
                    </a:lnTo>
                    <a:lnTo>
                      <a:pt x="16" y="36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3393C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chemeClr val="bg2"/>
                  </a:solidFill>
                  <a:cs typeface="Arial" charset="0"/>
                </a:endParaRPr>
              </a:p>
            </p:txBody>
          </p:sp>
          <p:sp>
            <p:nvSpPr>
              <p:cNvPr id="425" name="Freeform 79"/>
              <p:cNvSpPr>
                <a:spLocks/>
              </p:cNvSpPr>
              <p:nvPr/>
            </p:nvSpPr>
            <p:spPr bwMode="auto">
              <a:xfrm>
                <a:off x="2337609" y="4530625"/>
                <a:ext cx="91448" cy="120935"/>
              </a:xfrm>
              <a:custGeom>
                <a:avLst/>
                <a:gdLst>
                  <a:gd name="T0" fmla="*/ 2147483647 w 35"/>
                  <a:gd name="T1" fmla="*/ 2147483647 h 36"/>
                  <a:gd name="T2" fmla="*/ 0 w 35"/>
                  <a:gd name="T3" fmla="*/ 2147483647 h 36"/>
                  <a:gd name="T4" fmla="*/ 2147483647 w 35"/>
                  <a:gd name="T5" fmla="*/ 0 h 36"/>
                  <a:gd name="T6" fmla="*/ 2147483647 w 35"/>
                  <a:gd name="T7" fmla="*/ 2147483647 h 36"/>
                  <a:gd name="T8" fmla="*/ 2147483647 w 35"/>
                  <a:gd name="T9" fmla="*/ 2147483647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"/>
                  <a:gd name="T16" fmla="*/ 0 h 36"/>
                  <a:gd name="T17" fmla="*/ 35 w 35"/>
                  <a:gd name="T18" fmla="*/ 36 h 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" h="36">
                    <a:moveTo>
                      <a:pt x="16" y="36"/>
                    </a:moveTo>
                    <a:lnTo>
                      <a:pt x="0" y="19"/>
                    </a:lnTo>
                    <a:lnTo>
                      <a:pt x="16" y="0"/>
                    </a:lnTo>
                    <a:lnTo>
                      <a:pt x="35" y="19"/>
                    </a:lnTo>
                    <a:lnTo>
                      <a:pt x="16" y="36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3393C1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chemeClr val="bg2"/>
                  </a:solidFill>
                  <a:cs typeface="Arial" charset="0"/>
                </a:endParaRPr>
              </a:p>
            </p:txBody>
          </p:sp>
        </p:grpSp>
        <p:sp>
          <p:nvSpPr>
            <p:cNvPr id="422" name="TextBox 16"/>
            <p:cNvSpPr txBox="1">
              <a:spLocks noChangeArrowheads="1"/>
            </p:cNvSpPr>
            <p:nvPr/>
          </p:nvSpPr>
          <p:spPr bwMode="auto">
            <a:xfrm>
              <a:off x="2483060" y="4514331"/>
              <a:ext cx="3120939" cy="25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"/>
                </a:spcBef>
                <a:defRPr/>
              </a:pPr>
              <a:r>
                <a:rPr lang="en-US" sz="1100" b="1" kern="0" dirty="0">
                  <a:solidFill>
                    <a:schemeClr val="bg2"/>
                  </a:solidFill>
                  <a:cs typeface="Arial" charset="0"/>
                </a:rPr>
                <a:t>Nivo 3 mg/kg + IPI 3 mg/kg (n=6)</a:t>
              </a:r>
            </a:p>
          </p:txBody>
        </p:sp>
      </p:grpSp>
      <p:sp>
        <p:nvSpPr>
          <p:cNvPr id="426" name="TextBox 16"/>
          <p:cNvSpPr txBox="1">
            <a:spLocks noChangeArrowheads="1"/>
          </p:cNvSpPr>
          <p:nvPr/>
        </p:nvSpPr>
        <p:spPr bwMode="auto">
          <a:xfrm>
            <a:off x="3842731" y="1154924"/>
            <a:ext cx="13949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schemeClr val="bg2"/>
                </a:solidFill>
                <a:cs typeface="Arial" charset="0"/>
              </a:rPr>
              <a:t>1 Yr OS 94%</a:t>
            </a:r>
          </a:p>
        </p:txBody>
      </p:sp>
      <p:sp>
        <p:nvSpPr>
          <p:cNvPr id="427" name="TextBox 16"/>
          <p:cNvSpPr txBox="1">
            <a:spLocks noChangeArrowheads="1"/>
          </p:cNvSpPr>
          <p:nvPr/>
        </p:nvSpPr>
        <p:spPr bwMode="auto">
          <a:xfrm>
            <a:off x="3431702" y="2061167"/>
            <a:ext cx="118155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schemeClr val="bg2"/>
                </a:solidFill>
                <a:cs typeface="Arial" charset="0"/>
              </a:rPr>
              <a:t>1 Yr OS 85%</a:t>
            </a:r>
          </a:p>
        </p:txBody>
      </p:sp>
      <p:sp>
        <p:nvSpPr>
          <p:cNvPr id="428" name="TextBox 16"/>
          <p:cNvSpPr txBox="1">
            <a:spLocks noChangeArrowheads="1"/>
          </p:cNvSpPr>
          <p:nvPr/>
        </p:nvSpPr>
        <p:spPr bwMode="auto">
          <a:xfrm>
            <a:off x="3767756" y="3143735"/>
            <a:ext cx="118155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schemeClr val="bg2"/>
                </a:solidFill>
                <a:cs typeface="Arial" charset="0"/>
              </a:rPr>
              <a:t>1 Yr OS 57%</a:t>
            </a:r>
          </a:p>
        </p:txBody>
      </p:sp>
      <p:sp>
        <p:nvSpPr>
          <p:cNvPr id="215" name="TextBox 214"/>
          <p:cNvSpPr txBox="1"/>
          <p:nvPr/>
        </p:nvSpPr>
        <p:spPr>
          <a:xfrm>
            <a:off x="177421" y="6469041"/>
            <a:ext cx="6005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Sznol</a:t>
            </a:r>
            <a:r>
              <a:rPr lang="en-US" sz="1200" b="1" dirty="0" smtClean="0"/>
              <a:t> M, et al. </a:t>
            </a:r>
            <a:r>
              <a:rPr lang="en-US" sz="1200" b="1" i="1" dirty="0" smtClean="0"/>
              <a:t>J </a:t>
            </a:r>
            <a:r>
              <a:rPr lang="en-US" sz="1200" b="1" i="1" dirty="0" err="1" smtClean="0"/>
              <a:t>Clin</a:t>
            </a:r>
            <a:r>
              <a:rPr lang="en-US" sz="1200" b="1" i="1" dirty="0" smtClean="0"/>
              <a:t> </a:t>
            </a:r>
            <a:r>
              <a:rPr lang="en-US" sz="1200" b="1" i="1" dirty="0" err="1" smtClean="0"/>
              <a:t>Oncol</a:t>
            </a:r>
            <a:r>
              <a:rPr lang="en-US" sz="1200" b="1" i="1" dirty="0" smtClean="0"/>
              <a:t>. </a:t>
            </a:r>
            <a:r>
              <a:rPr lang="en-US" sz="1200" b="1" dirty="0" smtClean="0"/>
              <a:t>2014;32(5s): Abstract LBA9003.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22253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" grpId="0"/>
      <p:bldP spid="4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458" y="40688"/>
            <a:ext cx="8478174" cy="919163"/>
          </a:xfrm>
        </p:spPr>
        <p:txBody>
          <a:bodyPr/>
          <a:lstStyle/>
          <a:p>
            <a:pPr algn="ctr"/>
            <a:r>
              <a:rPr lang="en-GB" sz="3200" dirty="0" err="1" smtClean="0"/>
              <a:t>Ipilimumab</a:t>
            </a:r>
            <a:r>
              <a:rPr lang="en-GB" sz="3200" dirty="0" smtClean="0"/>
              <a:t> + </a:t>
            </a:r>
            <a:r>
              <a:rPr lang="en-GB" sz="3200" dirty="0" err="1" smtClean="0"/>
              <a:t>Nivolumab</a:t>
            </a:r>
            <a:r>
              <a:rPr lang="en-GB" sz="3200" dirty="0" smtClean="0"/>
              <a:t> Safety </a:t>
            </a:r>
            <a:r>
              <a:rPr lang="en-GB" sz="3200" dirty="0"/>
              <a:t>Overview</a:t>
            </a:r>
            <a:endParaRPr lang="en-US" sz="320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780620" y="1595673"/>
            <a:ext cx="3276293" cy="3198889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No new safety signals with 22 months of follow-up for the initial concurrent cohorts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22/94 (23%) patients discontinued treatment due to treatment-related adverse events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1/94 drug-related death in trial; fatal multi-organ failure (as a result of colitis) in cohort 8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48184"/>
              </p:ext>
            </p:extLst>
          </p:nvPr>
        </p:nvGraphicFramePr>
        <p:xfrm>
          <a:off x="283030" y="999852"/>
          <a:ext cx="5377847" cy="52161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860291"/>
                <a:gridCol w="524436"/>
                <a:gridCol w="598624"/>
                <a:gridCol w="598624"/>
                <a:gridCol w="598624"/>
                <a:gridCol w="598624"/>
                <a:gridCol w="598624"/>
              </a:tblGrid>
              <a:tr h="831602">
                <a:tc row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en-US" sz="1400" dirty="0" smtClean="0">
                          <a:solidFill>
                            <a:schemeClr val="bg2"/>
                          </a:solidFill>
                        </a:rPr>
                        <a:t>AE, %</a:t>
                      </a:r>
                      <a:endParaRPr lang="en-US" sz="1400" b="1" dirty="0">
                        <a:solidFill>
                          <a:schemeClr val="bg2"/>
                        </a:solidFill>
                      </a:endParaRPr>
                    </a:p>
                  </a:txBody>
                  <a:tcPr marL="68580" marR="68580" anchor="b"/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bg2"/>
                          </a:solidFill>
                        </a:rPr>
                        <a:t>Concurrent</a:t>
                      </a:r>
                      <a:br>
                        <a:rPr lang="en-US" sz="1400" dirty="0" smtClean="0">
                          <a:solidFill>
                            <a:schemeClr val="bg2"/>
                          </a:solidFill>
                        </a:rPr>
                      </a:br>
                      <a:r>
                        <a:rPr lang="en-US" sz="1400" dirty="0" smtClean="0">
                          <a:solidFill>
                            <a:schemeClr val="bg2"/>
                          </a:solidFill>
                        </a:rPr>
                        <a:t>Cohorts</a:t>
                      </a:r>
                      <a:r>
                        <a:rPr lang="en-US" sz="1400" baseline="0" dirty="0" smtClean="0">
                          <a:solidFill>
                            <a:schemeClr val="bg2"/>
                          </a:solidFill>
                        </a:rPr>
                        <a:t> 1-3</a:t>
                      </a:r>
                      <a:r>
                        <a:rPr lang="en-US" sz="1400" dirty="0" smtClean="0">
                          <a:solidFill>
                            <a:schemeClr val="bg2"/>
                          </a:solidFill>
                        </a:rPr>
                        <a:t/>
                      </a:r>
                      <a:br>
                        <a:rPr lang="en-US" sz="1400" dirty="0" smtClean="0">
                          <a:solidFill>
                            <a:schemeClr val="bg2"/>
                          </a:solidFill>
                        </a:rPr>
                      </a:br>
                      <a:r>
                        <a:rPr lang="en-US" sz="1400" dirty="0" smtClean="0">
                          <a:solidFill>
                            <a:schemeClr val="bg2"/>
                          </a:solidFill>
                        </a:rPr>
                        <a:t>n=53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marL="68580" marR="6858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2"/>
                          </a:solidFill>
                        </a:rPr>
                        <a:t>Cohort 8</a:t>
                      </a:r>
                      <a:br>
                        <a:rPr lang="en-US" sz="1400" dirty="0" smtClean="0">
                          <a:solidFill>
                            <a:schemeClr val="bg2"/>
                          </a:solidFill>
                        </a:rPr>
                      </a:br>
                      <a:r>
                        <a:rPr lang="en-US" sz="1400" dirty="0" smtClean="0">
                          <a:solidFill>
                            <a:schemeClr val="bg2"/>
                          </a:solidFill>
                        </a:rPr>
                        <a:t>n = 41</a:t>
                      </a:r>
                      <a:endParaRPr lang="en-US" sz="1400" b="1" dirty="0">
                        <a:solidFill>
                          <a:schemeClr val="bg2"/>
                        </a:solidFill>
                      </a:endParaRPr>
                    </a:p>
                  </a:txBody>
                  <a:tcPr marL="68580" marR="6858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2"/>
                          </a:solidFill>
                        </a:rPr>
                        <a:t>All Concurrent</a:t>
                      </a:r>
                      <a:br>
                        <a:rPr lang="en-US" sz="1400" dirty="0" smtClean="0">
                          <a:solidFill>
                            <a:schemeClr val="bg2"/>
                          </a:solidFill>
                        </a:rPr>
                      </a:br>
                      <a:r>
                        <a:rPr lang="en-US" sz="1400" dirty="0" smtClean="0">
                          <a:solidFill>
                            <a:schemeClr val="bg2"/>
                          </a:solidFill>
                        </a:rPr>
                        <a:t>n=94</a:t>
                      </a:r>
                      <a:endParaRPr lang="en-US" sz="1400" b="1" dirty="0">
                        <a:solidFill>
                          <a:schemeClr val="bg2"/>
                        </a:solidFill>
                      </a:endParaRPr>
                    </a:p>
                  </a:txBody>
                  <a:tcPr marL="68580" marR="6858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525222">
                <a:tc vMerge="1">
                  <a:txBody>
                    <a:bodyPr/>
                    <a:lstStyle/>
                    <a:p>
                      <a:pPr algn="l"/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Any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Gr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err="1" smtClean="0"/>
                        <a:t>Gr</a:t>
                      </a:r>
                      <a:r>
                        <a:rPr lang="en-US" sz="1400" dirty="0" smtClean="0"/>
                        <a:t>  3/4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Any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Gr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err="1" smtClean="0"/>
                        <a:t>Gr</a:t>
                      </a:r>
                      <a:r>
                        <a:rPr lang="en-US" sz="1400" dirty="0" smtClean="0"/>
                        <a:t>  3/4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Any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Gr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err="1" smtClean="0"/>
                        <a:t>Gr</a:t>
                      </a:r>
                      <a:r>
                        <a:rPr lang="en-US" sz="1400" dirty="0" smtClean="0"/>
                        <a:t>  3/4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/>
                </a:tc>
              </a:tr>
              <a:tr h="29630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400" dirty="0" smtClean="0"/>
                        <a:t>All Related AEs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96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62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95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61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96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62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</a:tr>
              <a:tr h="29630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400" dirty="0" smtClean="0"/>
                        <a:t>Select</a:t>
                      </a:r>
                      <a:r>
                        <a:rPr lang="en-US" sz="1400" baseline="0" dirty="0" smtClean="0"/>
                        <a:t> AEs 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</a:tr>
              <a:tr h="37203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indent="109538"/>
                      <a:r>
                        <a:rPr lang="en-US" sz="1400" dirty="0" smtClean="0"/>
                        <a:t>Gastrointestinal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43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34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39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14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</a:tr>
              <a:tr h="29630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indent="109538" algn="l" defTabSz="914400" rtl="0" eaLnBrk="1" latinLnBrk="0" hangingPunct="1"/>
                      <a:r>
                        <a:rPr lang="en-US" sz="1400" kern="1200" dirty="0" smtClean="0"/>
                        <a:t>Hepatic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30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1</a:t>
                      </a:r>
                      <a:r>
                        <a:rPr lang="en-US" sz="1400" kern="1200" dirty="0" smtClean="0"/>
                        <a:t>5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kern="1200" dirty="0" smtClean="0"/>
                        <a:t>12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kern="1200" dirty="0" smtClean="0"/>
                        <a:t>12</a:t>
                      </a:r>
                      <a:endParaRPr lang="en-US" sz="14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22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14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</a:tr>
              <a:tr h="29630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indent="109538" algn="l" defTabSz="914400" rtl="0" eaLnBrk="1" latinLnBrk="0" hangingPunct="1"/>
                      <a:r>
                        <a:rPr lang="en-US" sz="1400" kern="1200" dirty="0" smtClean="0"/>
                        <a:t>Skin</a:t>
                      </a:r>
                      <a:r>
                        <a:rPr lang="en-US" sz="1400" dirty="0" smtClean="0"/>
                        <a:t>  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79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/>
                        <a:t>73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kern="1200" dirty="0" smtClean="0"/>
                        <a:t>15</a:t>
                      </a:r>
                      <a:endParaRPr lang="en-US" sz="14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77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</a:tr>
              <a:tr h="29630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indent="109538" algn="l" defTabSz="914400" rtl="0" eaLnBrk="1" latinLnBrk="0" hangingPunct="1">
                        <a:tabLst/>
                      </a:pPr>
                      <a:r>
                        <a:rPr lang="en-US" sz="1400" kern="1200" dirty="0" smtClean="0"/>
                        <a:t>Endocrine</a:t>
                      </a:r>
                      <a:r>
                        <a:rPr lang="en-US" sz="1400" dirty="0" smtClean="0"/>
                        <a:t>  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17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kern="1200" dirty="0" smtClean="0"/>
                        <a:t>22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400" kern="1200" dirty="0" smtClean="0"/>
                        <a:t>2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19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</a:tr>
              <a:tr h="29630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indent="109538">
                        <a:tabLst/>
                      </a:pPr>
                      <a:r>
                        <a:rPr lang="en-US" sz="1400" dirty="0" smtClean="0"/>
                        <a:t>Renal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kern="1200" dirty="0" smtClean="0"/>
                        <a:t>6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kern="1200" dirty="0" smtClean="0"/>
                        <a:t>6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kern="1200" dirty="0" smtClean="0"/>
                        <a:t>0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kern="1200" dirty="0" smtClean="0"/>
                        <a:t>3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kern="1200" dirty="0" smtClean="0"/>
                        <a:t>3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</a:tr>
              <a:tr h="29630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indent="0">
                        <a:tabLst/>
                      </a:pPr>
                      <a:r>
                        <a:rPr lang="en-US" sz="1400" dirty="0" smtClean="0"/>
                        <a:t>Other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</a:tr>
              <a:tr h="29630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indent="109538">
                        <a:tabLst/>
                      </a:pPr>
                      <a:r>
                        <a:rPr lang="en-US" sz="1400" dirty="0" smtClean="0"/>
                        <a:t>Uveitis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kern="1200" dirty="0" smtClean="0"/>
                        <a:t>2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</a:tr>
              <a:tr h="29630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indent="109538">
                        <a:tabLst/>
                      </a:pPr>
                      <a:r>
                        <a:rPr lang="en-US" sz="1400" dirty="0" smtClean="0"/>
                        <a:t>Pneumonitis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kern="1200" dirty="0" smtClean="0"/>
                        <a:t>2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</a:tr>
              <a:tr h="37203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indent="109538">
                        <a:tabLst/>
                      </a:pPr>
                      <a:r>
                        <a:rPr lang="en-US" sz="1400" dirty="0" smtClean="0"/>
                        <a:t>Lipase increased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26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19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kern="1200" dirty="0" smtClean="0"/>
                        <a:t>15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10</a:t>
                      </a:r>
                      <a:endParaRPr 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21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15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</a:tr>
              <a:tr h="37203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indent="109538">
                        <a:tabLst/>
                      </a:pPr>
                      <a:r>
                        <a:rPr lang="en-US" sz="1400" dirty="0" smtClean="0"/>
                        <a:t>Amylase</a:t>
                      </a:r>
                      <a:r>
                        <a:rPr lang="en-US" sz="1400" baseline="0" dirty="0" smtClean="0"/>
                        <a:t> increased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21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kern="1200" dirty="0" smtClean="0"/>
                        <a:t>12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17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7421" y="6469041"/>
            <a:ext cx="6005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Sznol</a:t>
            </a:r>
            <a:r>
              <a:rPr lang="en-US" sz="1200" b="1" dirty="0" smtClean="0"/>
              <a:t> M, et al. </a:t>
            </a:r>
            <a:r>
              <a:rPr lang="en-US" sz="1200" b="1" i="1" dirty="0" smtClean="0"/>
              <a:t>J </a:t>
            </a:r>
            <a:r>
              <a:rPr lang="en-US" sz="1200" b="1" i="1" dirty="0" err="1" smtClean="0"/>
              <a:t>Clin</a:t>
            </a:r>
            <a:r>
              <a:rPr lang="en-US" sz="1200" b="1" i="1" dirty="0" smtClean="0"/>
              <a:t> </a:t>
            </a:r>
            <a:r>
              <a:rPr lang="en-US" sz="1200" b="1" i="1" dirty="0" err="1" smtClean="0"/>
              <a:t>Oncol</a:t>
            </a:r>
            <a:r>
              <a:rPr lang="en-US" sz="1200" b="1" i="1" dirty="0" smtClean="0"/>
              <a:t>. </a:t>
            </a:r>
            <a:r>
              <a:rPr lang="en-US" sz="1200" b="1" dirty="0" smtClean="0"/>
              <a:t>2014;32(5s): Abstract LBA9003.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5346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848" y="2514602"/>
            <a:ext cx="5854303" cy="344487"/>
          </a:xfrm>
        </p:spPr>
        <p:txBody>
          <a:bodyPr/>
          <a:lstStyle/>
          <a:p>
            <a:r>
              <a:rPr lang="en-US" sz="700" b="1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Antitumor activity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439" y="1407082"/>
            <a:ext cx="5895540" cy="5069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1278083" y="6477000"/>
            <a:ext cx="6629399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4318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2pPr>
            <a:lvl3pPr marL="647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3pPr>
            <a:lvl4pPr marL="8636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4pPr>
            <a:lvl5pPr marL="10795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5pPr>
            <a:lvl6pPr marL="1536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6pPr>
            <a:lvl7pPr marL="19939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7pPr>
            <a:lvl8pPr marL="24511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8pPr>
            <a:lvl9pPr marL="29083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pPr eaLnBrk="0"/>
            <a:r>
              <a:rPr lang="en-US" sz="1200" dirty="0">
                <a:solidFill>
                  <a:schemeClr val="tx1"/>
                </a:solidFill>
                <a:latin typeface="Arial" charset="0"/>
                <a:ea typeface="+mn-ea"/>
              </a:rPr>
              <a:t>Presented By Hans Hammers at 2014 ASCO Annual Meeting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0668" y="217198"/>
            <a:ext cx="8370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chemeClr val="tx2"/>
                </a:solidFill>
              </a:rPr>
              <a:t>Nivolumab</a:t>
            </a:r>
            <a:r>
              <a:rPr lang="en-US" sz="3600" b="1" dirty="0">
                <a:solidFill>
                  <a:schemeClr val="tx2"/>
                </a:solidFill>
              </a:rPr>
              <a:t> + </a:t>
            </a:r>
            <a:r>
              <a:rPr lang="en-US" sz="3600" b="1" dirty="0" err="1">
                <a:solidFill>
                  <a:schemeClr val="tx2"/>
                </a:solidFill>
              </a:rPr>
              <a:t>Ipilimumab</a:t>
            </a:r>
            <a:r>
              <a:rPr lang="en-US" sz="3600" b="1" dirty="0">
                <a:solidFill>
                  <a:schemeClr val="tx2"/>
                </a:solidFill>
              </a:rPr>
              <a:t> in </a:t>
            </a:r>
            <a:endParaRPr lang="en-US" sz="3600" b="1" dirty="0" smtClean="0">
              <a:solidFill>
                <a:schemeClr val="tx2"/>
              </a:solidFill>
            </a:endParaRPr>
          </a:p>
          <a:p>
            <a:pPr algn="ctr"/>
            <a:r>
              <a:rPr lang="en-US" sz="3600" b="1" dirty="0" smtClean="0">
                <a:solidFill>
                  <a:schemeClr val="tx2"/>
                </a:solidFill>
              </a:rPr>
              <a:t>Metastatic </a:t>
            </a:r>
            <a:r>
              <a:rPr lang="en-US" sz="3600" b="1" dirty="0">
                <a:solidFill>
                  <a:schemeClr val="tx2"/>
                </a:solidFill>
              </a:rPr>
              <a:t>Renal Cancer </a:t>
            </a:r>
          </a:p>
        </p:txBody>
      </p:sp>
    </p:spTree>
    <p:extLst>
      <p:ext uri="{BB962C8B-B14F-4D97-AF65-F5344CB8AC3E}">
        <p14:creationId xmlns:p14="http://schemas.microsoft.com/office/powerpoint/2010/main" val="3764237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12" y="3303766"/>
            <a:ext cx="2512398" cy="342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488" y="3351624"/>
            <a:ext cx="2957873" cy="3380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914400" y="6152869"/>
            <a:ext cx="916105" cy="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049907" y="3952724"/>
            <a:ext cx="377190" cy="87630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06295" y="3879319"/>
            <a:ext cx="1394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Week 13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9275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Patient Case 1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422" y="1214646"/>
            <a:ext cx="86799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patient with BRAF wild-type metastatic melanoma received checkpoint inhibitors as first-line therapy as part of CA209-067.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At week 12 there was marked regression of lung metastases and 2 new brain lesions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15456" y="3305764"/>
            <a:ext cx="734420" cy="6624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241276" y="3401529"/>
            <a:ext cx="734420" cy="6624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0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Case 1: What would you do next?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0847" y="1460312"/>
            <a:ext cx="8229600" cy="4870572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600"/>
              </a:spcAft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WBRT + chemotherapy</a:t>
            </a:r>
          </a:p>
          <a:p>
            <a:pPr>
              <a:spcAft>
                <a:spcPts val="600"/>
              </a:spcAft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SRS or gamma-knife RT to brain lesions, continue on immune therapy</a:t>
            </a:r>
          </a:p>
          <a:p>
            <a:pPr>
              <a:spcAft>
                <a:spcPts val="600"/>
              </a:spcAft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SRS or gamma-knife RT to brain lesions, then observe</a:t>
            </a:r>
          </a:p>
          <a:p>
            <a:pPr>
              <a:spcAft>
                <a:spcPts val="600"/>
              </a:spcAft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Continue immune therapy, repeat scans in 6 weeks including brain</a:t>
            </a:r>
          </a:p>
          <a:p>
            <a:pPr lvl="0">
              <a:spcAft>
                <a:spcPts val="600"/>
              </a:spcAft>
              <a:buFontTx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Continue immune therapy, repeat scans in 12 weeks including brain</a:t>
            </a:r>
          </a:p>
          <a:p>
            <a:pPr lvl="0">
              <a:spcAft>
                <a:spcPts val="600"/>
              </a:spcAft>
              <a:buFontTx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Observe, repeat scans in 6 weeks including brain</a:t>
            </a:r>
          </a:p>
          <a:p>
            <a:pPr lvl="0">
              <a:spcAft>
                <a:spcPts val="600"/>
              </a:spcAft>
              <a:buFontTx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Observe, repeat scans in 12 weeks including brain</a:t>
            </a:r>
          </a:p>
          <a:p>
            <a:pPr>
              <a:spcAft>
                <a:spcPts val="600"/>
              </a:spcAf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37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686676"/>
              </p:ext>
            </p:extLst>
          </p:nvPr>
        </p:nvGraphicFramePr>
        <p:xfrm>
          <a:off x="1078173" y="1009934"/>
          <a:ext cx="7110484" cy="5022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 rot="5400000" flipH="1" flipV="1">
            <a:off x="122830" y="2712117"/>
            <a:ext cx="55409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2"/>
                </a:solidFill>
              </a:rPr>
              <a:t>SRS or gamma-knife</a:t>
            </a:r>
          </a:p>
          <a:p>
            <a:r>
              <a:rPr lang="en-US" sz="1000" dirty="0" smtClean="0">
                <a:solidFill>
                  <a:schemeClr val="bg2"/>
                </a:solidFill>
              </a:rPr>
              <a:t> RT, continue on</a:t>
            </a:r>
          </a:p>
          <a:p>
            <a:r>
              <a:rPr lang="en-US" sz="1000" dirty="0" smtClean="0">
                <a:solidFill>
                  <a:schemeClr val="bg2"/>
                </a:solidFill>
              </a:rPr>
              <a:t> immune therapy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2019895" y="3271664"/>
            <a:ext cx="4899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Continue immune therapy, </a:t>
            </a:r>
            <a:endParaRPr lang="en-US" sz="1000" dirty="0" smtClean="0">
              <a:solidFill>
                <a:schemeClr val="bg2"/>
              </a:solidFill>
            </a:endParaRPr>
          </a:p>
          <a:p>
            <a:r>
              <a:rPr lang="en-US" sz="1000" dirty="0" smtClean="0">
                <a:solidFill>
                  <a:schemeClr val="bg2"/>
                </a:solidFill>
              </a:rPr>
              <a:t>repeat </a:t>
            </a:r>
            <a:r>
              <a:rPr lang="en-US" sz="1000" dirty="0">
                <a:solidFill>
                  <a:schemeClr val="bg2"/>
                </a:solidFill>
              </a:rPr>
              <a:t>scans in 6 weeks </a:t>
            </a:r>
            <a:endParaRPr lang="en-US" sz="1000" dirty="0" smtClean="0">
              <a:solidFill>
                <a:schemeClr val="bg2"/>
              </a:solidFill>
            </a:endParaRPr>
          </a:p>
          <a:p>
            <a:r>
              <a:rPr lang="en-US" sz="1000" dirty="0" smtClean="0">
                <a:solidFill>
                  <a:schemeClr val="bg2"/>
                </a:solidFill>
              </a:rPr>
              <a:t>including </a:t>
            </a:r>
            <a:r>
              <a:rPr lang="en-US" sz="1000" dirty="0">
                <a:solidFill>
                  <a:schemeClr val="bg2"/>
                </a:solidFill>
              </a:rPr>
              <a:t>brain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2388394" y="2079401"/>
            <a:ext cx="7219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Observe, repeat scans </a:t>
            </a:r>
            <a:r>
              <a:rPr lang="en-US" sz="1000" dirty="0" smtClean="0">
                <a:solidFill>
                  <a:schemeClr val="bg2"/>
                </a:solidFill>
              </a:rPr>
              <a:t>in</a:t>
            </a:r>
          </a:p>
          <a:p>
            <a:r>
              <a:rPr lang="en-US" sz="1000" dirty="0" smtClean="0">
                <a:solidFill>
                  <a:schemeClr val="bg2"/>
                </a:solidFill>
              </a:rPr>
              <a:t> </a:t>
            </a:r>
            <a:r>
              <a:rPr lang="en-US" sz="1000" dirty="0">
                <a:solidFill>
                  <a:schemeClr val="bg2"/>
                </a:solidFill>
              </a:rPr>
              <a:t>6 weeks including brain</a:t>
            </a:r>
          </a:p>
        </p:txBody>
      </p:sp>
    </p:spTree>
    <p:extLst>
      <p:ext uri="{BB962C8B-B14F-4D97-AF65-F5344CB8AC3E}">
        <p14:creationId xmlns:p14="http://schemas.microsoft.com/office/powerpoint/2010/main" val="86798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12" y="573216"/>
            <a:ext cx="2235382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962" y="573216"/>
            <a:ext cx="2286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962" y="591776"/>
            <a:ext cx="2343150" cy="3015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841" y="4019264"/>
            <a:ext cx="24003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142" y="4019264"/>
            <a:ext cx="2385571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112" y="4019264"/>
            <a:ext cx="2286000" cy="2764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1861212" y="3164016"/>
            <a:ext cx="228600" cy="68580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746912" y="4362164"/>
            <a:ext cx="342900" cy="87630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090062" y="3006510"/>
            <a:ext cx="228600" cy="68580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518937" y="3006510"/>
            <a:ext cx="228600" cy="68580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04362" y="4357647"/>
            <a:ext cx="342900" cy="87630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314493" y="4247864"/>
            <a:ext cx="342900" cy="87630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90426" y="3621216"/>
            <a:ext cx="109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13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32962" y="3621216"/>
            <a:ext cx="109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19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90412" y="3621216"/>
            <a:ext cx="109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 25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1112" y="605424"/>
            <a:ext cx="628650" cy="4249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89962" y="605424"/>
            <a:ext cx="628650" cy="4249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47387" y="605424"/>
            <a:ext cx="628650" cy="4249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75841" y="4035368"/>
            <a:ext cx="628650" cy="4249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444620" y="4035368"/>
            <a:ext cx="628650" cy="4249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640771" y="4019264"/>
            <a:ext cx="628650" cy="4249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589" y="163776"/>
            <a:ext cx="10549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Left untreated, brain lesions grew slightly at week 19 and began to regress at week 25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86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68"/>
          <a:stretch/>
        </p:blipFill>
        <p:spPr bwMode="auto">
          <a:xfrm>
            <a:off x="6726641" y="1337475"/>
            <a:ext cx="2295074" cy="2436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888" y="1764313"/>
            <a:ext cx="672664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/>
              <a:t>Treatment-refractory </a:t>
            </a:r>
            <a:r>
              <a:rPr lang="en-US" sz="2800" dirty="0" err="1" smtClean="0"/>
              <a:t>mRCC</a:t>
            </a:r>
            <a:endParaRPr lang="en-US" sz="2800" dirty="0" smtClean="0"/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Prior RX: anti-PD1, HD IL-2, </a:t>
            </a:r>
            <a:r>
              <a:rPr lang="en-US" sz="2800" dirty="0" err="1"/>
              <a:t>sunitinib</a:t>
            </a:r>
            <a:r>
              <a:rPr lang="en-US" sz="2800" dirty="0"/>
              <a:t>, </a:t>
            </a:r>
            <a:r>
              <a:rPr lang="en-US" sz="2800" dirty="0" err="1"/>
              <a:t>everolimus</a:t>
            </a:r>
            <a:r>
              <a:rPr lang="en-US" sz="2800" dirty="0"/>
              <a:t>, </a:t>
            </a:r>
            <a:r>
              <a:rPr lang="en-US" sz="2800" dirty="0" err="1"/>
              <a:t>axitinib</a:t>
            </a:r>
            <a:r>
              <a:rPr lang="en-US" sz="2800" dirty="0"/>
              <a:t>, gemcitabine, RT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/>
              <a:t>Primary </a:t>
            </a:r>
            <a:r>
              <a:rPr lang="en-US" sz="2800" dirty="0"/>
              <a:t>in place; Mets to: brain, bone, LN, lung, adrenal, SQ, </a:t>
            </a:r>
            <a:r>
              <a:rPr lang="en-US" sz="2800" dirty="0" smtClean="0"/>
              <a:t>muscle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/>
              <a:t>Received 4 doses of </a:t>
            </a:r>
            <a:r>
              <a:rPr lang="en-US" sz="2800" dirty="0" err="1" smtClean="0"/>
              <a:t>ipilimumab</a:t>
            </a:r>
            <a:r>
              <a:rPr lang="en-US" sz="2800" dirty="0" smtClean="0"/>
              <a:t>; week 12 scans showed mostly PD, slight reduction in adrenal met and primary tumor</a:t>
            </a:r>
            <a:endParaRPr lang="en-US" sz="28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68"/>
          <a:stretch/>
        </p:blipFill>
        <p:spPr bwMode="auto">
          <a:xfrm>
            <a:off x="6726640" y="3985141"/>
            <a:ext cx="2295075" cy="24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Case 2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9562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 smtClean="0"/>
              <a:t>Case 2: What would you do next?</a:t>
            </a:r>
            <a:endParaRPr lang="en-US" sz="36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Offer hospice</a:t>
            </a:r>
          </a:p>
          <a:p>
            <a:pPr marL="514350" indent="-514350">
              <a:buAutoNum type="arabicPeriod"/>
            </a:pPr>
            <a:r>
              <a:rPr lang="en-US" dirty="0" smtClean="0"/>
              <a:t>Offer </a:t>
            </a:r>
            <a:r>
              <a:rPr lang="en-US" dirty="0" err="1" smtClean="0"/>
              <a:t>pazopanib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Rescan in 8 weeks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80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4638455"/>
              </p:ext>
            </p:extLst>
          </p:nvPr>
        </p:nvGraphicFramePr>
        <p:xfrm>
          <a:off x="1201003" y="1609724"/>
          <a:ext cx="6905767" cy="4559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743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Text Box 2"/>
          <p:cNvSpPr txBox="1">
            <a:spLocks noChangeArrowheads="1"/>
          </p:cNvSpPr>
          <p:nvPr/>
        </p:nvSpPr>
        <p:spPr bwMode="auto">
          <a:xfrm>
            <a:off x="300251" y="253626"/>
            <a:ext cx="707681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tx2"/>
                </a:solidFill>
                <a:cs typeface="Arial" pitchFamily="34" charset="0"/>
              </a:rPr>
              <a:t>Blocking CTLA-4 Ligation Augments Immune Responses</a:t>
            </a:r>
          </a:p>
        </p:txBody>
      </p:sp>
      <p:sp>
        <p:nvSpPr>
          <p:cNvPr id="178179" name="Rectangle 3"/>
          <p:cNvSpPr>
            <a:spLocks noChangeArrowheads="1"/>
          </p:cNvSpPr>
          <p:nvPr/>
        </p:nvSpPr>
        <p:spPr bwMode="auto">
          <a:xfrm>
            <a:off x="1268016" y="1447800"/>
            <a:ext cx="2114550" cy="990600"/>
          </a:xfrm>
          <a:prstGeom prst="rect">
            <a:avLst/>
          </a:prstGeom>
          <a:solidFill>
            <a:srgbClr val="0189B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8180" name="Rectangle 4"/>
          <p:cNvSpPr>
            <a:spLocks noChangeArrowheads="1"/>
          </p:cNvSpPr>
          <p:nvPr/>
        </p:nvSpPr>
        <p:spPr bwMode="auto">
          <a:xfrm>
            <a:off x="1266826" y="1447800"/>
            <a:ext cx="2103835" cy="441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8181" name="Oval 5"/>
          <p:cNvSpPr>
            <a:spLocks noChangeArrowheads="1"/>
          </p:cNvSpPr>
          <p:nvPr/>
        </p:nvSpPr>
        <p:spPr bwMode="auto">
          <a:xfrm>
            <a:off x="1749028" y="4330702"/>
            <a:ext cx="89297" cy="117475"/>
          </a:xfrm>
          <a:prstGeom prst="ellipse">
            <a:avLst/>
          </a:prstGeom>
          <a:solidFill>
            <a:srgbClr val="D2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8182" name="Text Box 6"/>
          <p:cNvSpPr txBox="1">
            <a:spLocks noChangeArrowheads="1"/>
          </p:cNvSpPr>
          <p:nvPr/>
        </p:nvSpPr>
        <p:spPr bwMode="auto">
          <a:xfrm>
            <a:off x="1516856" y="4429127"/>
            <a:ext cx="582216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</a:pPr>
            <a:r>
              <a:rPr lang="en-US" sz="800" b="1">
                <a:solidFill>
                  <a:srgbClr val="808080"/>
                </a:solidFill>
                <a:cs typeface="Arial" pitchFamily="34" charset="0"/>
              </a:rPr>
              <a:t>CD28</a:t>
            </a:r>
          </a:p>
        </p:txBody>
      </p:sp>
      <p:sp>
        <p:nvSpPr>
          <p:cNvPr id="178183" name="Text Box 7"/>
          <p:cNvSpPr txBox="1">
            <a:spLocks noChangeArrowheads="1"/>
          </p:cNvSpPr>
          <p:nvPr/>
        </p:nvSpPr>
        <p:spPr bwMode="auto">
          <a:xfrm>
            <a:off x="1153716" y="4424363"/>
            <a:ext cx="5429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</a:pPr>
            <a:r>
              <a:rPr lang="en-US" sz="900" b="1">
                <a:solidFill>
                  <a:srgbClr val="808080"/>
                </a:solidFill>
                <a:cs typeface="Arial" pitchFamily="34" charset="0"/>
              </a:rPr>
              <a:t>MHC</a:t>
            </a:r>
          </a:p>
        </p:txBody>
      </p:sp>
      <p:sp>
        <p:nvSpPr>
          <p:cNvPr id="178184" name="Text Box 8"/>
          <p:cNvSpPr txBox="1">
            <a:spLocks noChangeArrowheads="1"/>
          </p:cNvSpPr>
          <p:nvPr/>
        </p:nvSpPr>
        <p:spPr bwMode="auto">
          <a:xfrm>
            <a:off x="1153716" y="4146550"/>
            <a:ext cx="5429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</a:pPr>
            <a:r>
              <a:rPr lang="en-US" sz="900" b="1">
                <a:solidFill>
                  <a:srgbClr val="808080"/>
                </a:solidFill>
                <a:cs typeface="Arial" pitchFamily="34" charset="0"/>
              </a:rPr>
              <a:t>TCR</a:t>
            </a:r>
          </a:p>
        </p:txBody>
      </p:sp>
      <p:sp>
        <p:nvSpPr>
          <p:cNvPr id="178185" name="AutoShape 9"/>
          <p:cNvSpPr>
            <a:spLocks noChangeArrowheads="1"/>
          </p:cNvSpPr>
          <p:nvPr/>
        </p:nvSpPr>
        <p:spPr bwMode="auto">
          <a:xfrm rot="16200000">
            <a:off x="1588889" y="4794052"/>
            <a:ext cx="895350" cy="85129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999FF">
                  <a:gamma/>
                  <a:tint val="13333"/>
                  <a:invGamma/>
                </a:srgbClr>
              </a:gs>
              <a:gs pos="100000">
                <a:srgbClr val="9999FF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8186" name="Oval 10"/>
          <p:cNvSpPr>
            <a:spLocks noChangeArrowheads="1"/>
          </p:cNvSpPr>
          <p:nvPr/>
        </p:nvSpPr>
        <p:spPr bwMode="auto">
          <a:xfrm>
            <a:off x="1610916" y="3062290"/>
            <a:ext cx="857250" cy="1100137"/>
          </a:xfrm>
          <a:prstGeom prst="ellipse">
            <a:avLst/>
          </a:prstGeom>
          <a:gradFill rotWithShape="1">
            <a:gsLst>
              <a:gs pos="0">
                <a:srgbClr val="FF9966">
                  <a:gamma/>
                  <a:tint val="32157"/>
                  <a:invGamma/>
                </a:srgbClr>
              </a:gs>
              <a:gs pos="100000">
                <a:srgbClr val="FF9966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 flipV="1">
            <a:off x="1915717" y="3975102"/>
            <a:ext cx="110728" cy="709613"/>
            <a:chOff x="2085" y="2889"/>
            <a:chExt cx="144" cy="684"/>
          </a:xfrm>
        </p:grpSpPr>
        <p:sp>
          <p:nvSpPr>
            <p:cNvPr id="178188" name="AutoShape 12"/>
            <p:cNvSpPr>
              <a:spLocks noChangeArrowheads="1"/>
            </p:cNvSpPr>
            <p:nvPr/>
          </p:nvSpPr>
          <p:spPr bwMode="auto">
            <a:xfrm>
              <a:off x="2112" y="3237"/>
              <a:ext cx="96" cy="336"/>
            </a:xfrm>
            <a:prstGeom prst="flowChartTerminator">
              <a:avLst/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8189" name="AutoShape 13"/>
            <p:cNvSpPr>
              <a:spLocks noChangeArrowheads="1"/>
            </p:cNvSpPr>
            <p:nvPr/>
          </p:nvSpPr>
          <p:spPr bwMode="auto">
            <a:xfrm rot="10800000">
              <a:off x="2085" y="2889"/>
              <a:ext cx="144" cy="432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66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1758554" y="4424365"/>
            <a:ext cx="76200" cy="446087"/>
            <a:chOff x="1248" y="3099"/>
            <a:chExt cx="99" cy="432"/>
          </a:xfrm>
        </p:grpSpPr>
        <p:sp>
          <p:nvSpPr>
            <p:cNvPr id="178191" name="Oval 15"/>
            <p:cNvSpPr>
              <a:spLocks noChangeArrowheads="1"/>
            </p:cNvSpPr>
            <p:nvPr/>
          </p:nvSpPr>
          <p:spPr bwMode="auto">
            <a:xfrm>
              <a:off x="1248" y="3099"/>
              <a:ext cx="48" cy="432"/>
            </a:xfrm>
            <a:prstGeom prst="ellipse">
              <a:avLst/>
            </a:prstGeom>
            <a:solidFill>
              <a:srgbClr val="0189B4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8192" name="Oval 16"/>
            <p:cNvSpPr>
              <a:spLocks noChangeArrowheads="1"/>
            </p:cNvSpPr>
            <p:nvPr/>
          </p:nvSpPr>
          <p:spPr bwMode="auto">
            <a:xfrm>
              <a:off x="1299" y="3099"/>
              <a:ext cx="48" cy="432"/>
            </a:xfrm>
            <a:prstGeom prst="ellipse">
              <a:avLst/>
            </a:prstGeom>
            <a:solidFill>
              <a:srgbClr val="0189B4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1737123" y="3959227"/>
            <a:ext cx="111919" cy="417513"/>
            <a:chOff x="4359" y="2496"/>
            <a:chExt cx="144" cy="402"/>
          </a:xfrm>
        </p:grpSpPr>
        <p:sp>
          <p:nvSpPr>
            <p:cNvPr id="178194" name="Oval 18"/>
            <p:cNvSpPr>
              <a:spLocks noChangeArrowheads="1"/>
            </p:cNvSpPr>
            <p:nvPr/>
          </p:nvSpPr>
          <p:spPr bwMode="auto">
            <a:xfrm flipV="1">
              <a:off x="4392" y="2496"/>
              <a:ext cx="48" cy="336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8195" name="Oval 19"/>
            <p:cNvSpPr>
              <a:spLocks noChangeArrowheads="1"/>
            </p:cNvSpPr>
            <p:nvPr/>
          </p:nvSpPr>
          <p:spPr bwMode="auto">
            <a:xfrm flipV="1">
              <a:off x="4422" y="2496"/>
              <a:ext cx="48" cy="336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8196" name="AutoShape 20"/>
            <p:cNvSpPr>
              <a:spLocks noChangeArrowheads="1"/>
            </p:cNvSpPr>
            <p:nvPr/>
          </p:nvSpPr>
          <p:spPr bwMode="auto">
            <a:xfrm rot="5400000">
              <a:off x="4359" y="2754"/>
              <a:ext cx="144" cy="144"/>
            </a:xfrm>
            <a:prstGeom prst="moon">
              <a:avLst>
                <a:gd name="adj" fmla="val 50000"/>
              </a:avLst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8197" name="Line 21"/>
            <p:cNvSpPr>
              <a:spLocks noChangeShapeType="1"/>
            </p:cNvSpPr>
            <p:nvPr/>
          </p:nvSpPr>
          <p:spPr bwMode="auto">
            <a:xfrm>
              <a:off x="4431" y="2515"/>
              <a:ext cx="0" cy="33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 flipV="1">
            <a:off x="2033589" y="3978277"/>
            <a:ext cx="111919" cy="708025"/>
            <a:chOff x="2085" y="2889"/>
            <a:chExt cx="144" cy="684"/>
          </a:xfrm>
        </p:grpSpPr>
        <p:sp>
          <p:nvSpPr>
            <p:cNvPr id="178199" name="AutoShape 23"/>
            <p:cNvSpPr>
              <a:spLocks noChangeArrowheads="1"/>
            </p:cNvSpPr>
            <p:nvPr/>
          </p:nvSpPr>
          <p:spPr bwMode="auto">
            <a:xfrm>
              <a:off x="2112" y="3237"/>
              <a:ext cx="96" cy="336"/>
            </a:xfrm>
            <a:prstGeom prst="flowChartTerminator">
              <a:avLst/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8200" name="AutoShape 24"/>
            <p:cNvSpPr>
              <a:spLocks noChangeArrowheads="1"/>
            </p:cNvSpPr>
            <p:nvPr/>
          </p:nvSpPr>
          <p:spPr bwMode="auto">
            <a:xfrm rot="10800000">
              <a:off x="2085" y="2889"/>
              <a:ext cx="144" cy="432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66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8201" name="Text Box 25"/>
          <p:cNvSpPr txBox="1">
            <a:spLocks noChangeArrowheads="1"/>
          </p:cNvSpPr>
          <p:nvPr/>
        </p:nvSpPr>
        <p:spPr bwMode="auto">
          <a:xfrm>
            <a:off x="1666875" y="3517900"/>
            <a:ext cx="777479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>
                <a:solidFill>
                  <a:srgbClr val="808080"/>
                </a:solidFill>
                <a:cs typeface="Arial" pitchFamily="34" charset="0"/>
              </a:rPr>
              <a:t>T cell</a:t>
            </a:r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 flipV="1">
            <a:off x="2188369" y="3352802"/>
            <a:ext cx="110729" cy="703263"/>
            <a:chOff x="1605" y="2892"/>
            <a:chExt cx="144" cy="678"/>
          </a:xfrm>
        </p:grpSpPr>
        <p:sp>
          <p:nvSpPr>
            <p:cNvPr id="178203" name="Oval 27"/>
            <p:cNvSpPr>
              <a:spLocks noChangeArrowheads="1"/>
            </p:cNvSpPr>
            <p:nvPr/>
          </p:nvSpPr>
          <p:spPr bwMode="auto">
            <a:xfrm>
              <a:off x="1632" y="3234"/>
              <a:ext cx="96" cy="33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78204" name="AutoShape 28"/>
            <p:cNvSpPr>
              <a:spLocks noChangeArrowheads="1"/>
            </p:cNvSpPr>
            <p:nvPr/>
          </p:nvSpPr>
          <p:spPr bwMode="auto">
            <a:xfrm rot="10800000">
              <a:off x="1605" y="2892"/>
              <a:ext cx="144" cy="432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3399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8205" name="Text Box 29"/>
          <p:cNvSpPr txBox="1">
            <a:spLocks noChangeArrowheads="1"/>
          </p:cNvSpPr>
          <p:nvPr/>
        </p:nvSpPr>
        <p:spPr bwMode="auto">
          <a:xfrm>
            <a:off x="2270523" y="3597275"/>
            <a:ext cx="77292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808080"/>
                </a:solidFill>
                <a:cs typeface="Arial" pitchFamily="34" charset="0"/>
              </a:rPr>
              <a:t>CTLA-4</a:t>
            </a:r>
          </a:p>
        </p:txBody>
      </p:sp>
      <p:sp>
        <p:nvSpPr>
          <p:cNvPr id="178206" name="Text Box 30"/>
          <p:cNvSpPr txBox="1">
            <a:spLocks noChangeArrowheads="1"/>
          </p:cNvSpPr>
          <p:nvPr/>
        </p:nvSpPr>
        <p:spPr bwMode="auto">
          <a:xfrm>
            <a:off x="1813323" y="4983165"/>
            <a:ext cx="93940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>
                <a:solidFill>
                  <a:srgbClr val="808080"/>
                </a:solidFill>
                <a:cs typeface="Arial" pitchFamily="34" charset="0"/>
              </a:rPr>
              <a:t>APC</a:t>
            </a:r>
          </a:p>
        </p:txBody>
      </p:sp>
      <p:grpSp>
        <p:nvGrpSpPr>
          <p:cNvPr id="7" name="Group 31"/>
          <p:cNvGrpSpPr>
            <a:grpSpLocks/>
          </p:cNvGrpSpPr>
          <p:nvPr/>
        </p:nvGrpSpPr>
        <p:grpSpPr bwMode="auto">
          <a:xfrm>
            <a:off x="1234680" y="1563691"/>
            <a:ext cx="2235994" cy="957263"/>
            <a:chOff x="174" y="649"/>
            <a:chExt cx="1878" cy="603"/>
          </a:xfrm>
        </p:grpSpPr>
        <p:sp>
          <p:nvSpPr>
            <p:cNvPr id="178208" name="Text Box 32"/>
            <p:cNvSpPr txBox="1">
              <a:spLocks noChangeArrowheads="1"/>
            </p:cNvSpPr>
            <p:nvPr/>
          </p:nvSpPr>
          <p:spPr bwMode="auto">
            <a:xfrm>
              <a:off x="174" y="649"/>
              <a:ext cx="240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300" b="1">
                  <a:solidFill>
                    <a:srgbClr val="FFFFFF"/>
                  </a:solidFill>
                  <a:cs typeface="Arial" pitchFamily="34" charset="0"/>
                </a:rPr>
                <a:t>1.</a:t>
              </a:r>
            </a:p>
          </p:txBody>
        </p:sp>
        <p:sp>
          <p:nvSpPr>
            <p:cNvPr id="178209" name="Text Box 33"/>
            <p:cNvSpPr txBox="1">
              <a:spLocks noChangeArrowheads="1"/>
            </p:cNvSpPr>
            <p:nvPr/>
          </p:nvSpPr>
          <p:spPr bwMode="auto">
            <a:xfrm>
              <a:off x="324" y="651"/>
              <a:ext cx="1728" cy="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FFFFFF"/>
                  </a:solidFill>
                  <a:cs typeface="Arial" pitchFamily="34" charset="0"/>
                </a:rPr>
                <a:t>Co-stimulation via CD28 ligation transduces T cell activating signals</a:t>
              </a:r>
            </a:p>
          </p:txBody>
        </p:sp>
      </p:grpSp>
      <p:sp>
        <p:nvSpPr>
          <p:cNvPr id="178210" name="Rectangle 34"/>
          <p:cNvSpPr>
            <a:spLocks noChangeArrowheads="1"/>
          </p:cNvSpPr>
          <p:nvPr/>
        </p:nvSpPr>
        <p:spPr bwMode="auto">
          <a:xfrm>
            <a:off x="5772150" y="1447800"/>
            <a:ext cx="2114550" cy="990600"/>
          </a:xfrm>
          <a:prstGeom prst="rect">
            <a:avLst/>
          </a:prstGeom>
          <a:solidFill>
            <a:srgbClr val="0189B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8211" name="Text Box 35"/>
          <p:cNvSpPr txBox="1">
            <a:spLocks noChangeArrowheads="1"/>
          </p:cNvSpPr>
          <p:nvPr/>
        </p:nvSpPr>
        <p:spPr bwMode="auto">
          <a:xfrm>
            <a:off x="5715000" y="4424363"/>
            <a:ext cx="5429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</a:pPr>
            <a:r>
              <a:rPr lang="en-US" sz="900" b="1">
                <a:solidFill>
                  <a:srgbClr val="808080"/>
                </a:solidFill>
                <a:cs typeface="Arial" pitchFamily="34" charset="0"/>
              </a:rPr>
              <a:t>MHC</a:t>
            </a:r>
          </a:p>
        </p:txBody>
      </p:sp>
      <p:sp>
        <p:nvSpPr>
          <p:cNvPr id="178212" name="Text Box 36"/>
          <p:cNvSpPr txBox="1">
            <a:spLocks noChangeArrowheads="1"/>
          </p:cNvSpPr>
          <p:nvPr/>
        </p:nvSpPr>
        <p:spPr bwMode="auto">
          <a:xfrm>
            <a:off x="5715000" y="4146550"/>
            <a:ext cx="5429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</a:pPr>
            <a:r>
              <a:rPr lang="en-US" sz="900" b="1">
                <a:solidFill>
                  <a:srgbClr val="808080"/>
                </a:solidFill>
                <a:cs typeface="Arial" pitchFamily="34" charset="0"/>
              </a:rPr>
              <a:t>TCR</a:t>
            </a:r>
          </a:p>
        </p:txBody>
      </p:sp>
      <p:pic>
        <p:nvPicPr>
          <p:cNvPr id="178213" name="Picture 37" descr="antibod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-2210149">
            <a:off x="6858000" y="4267200"/>
            <a:ext cx="3619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8214" name="Text Box 38"/>
          <p:cNvSpPr txBox="1">
            <a:spLocks noChangeArrowheads="1"/>
          </p:cNvSpPr>
          <p:nvPr/>
        </p:nvSpPr>
        <p:spPr bwMode="auto">
          <a:xfrm>
            <a:off x="7012055" y="4872302"/>
            <a:ext cx="2022766" cy="646331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dirty="0">
                <a:cs typeface="Arial" pitchFamily="34" charset="0"/>
              </a:rPr>
              <a:t>Anti-CTLA4 </a:t>
            </a:r>
            <a:r>
              <a:rPr lang="en-US" sz="1200" b="1" dirty="0" err="1">
                <a:cs typeface="Arial" pitchFamily="34" charset="0"/>
              </a:rPr>
              <a:t>mAb</a:t>
            </a:r>
            <a:r>
              <a:rPr lang="en-US" sz="1200" b="1" dirty="0">
                <a:cs typeface="Arial" pitchFamily="34" charset="0"/>
              </a:rPr>
              <a:t> </a:t>
            </a:r>
            <a:r>
              <a:rPr lang="en-US" sz="1200" b="1" dirty="0" smtClean="0">
                <a:cs typeface="Arial" pitchFamily="34" charset="0"/>
              </a:rPr>
              <a:t>(</a:t>
            </a:r>
            <a:r>
              <a:rPr lang="en-US" sz="1200" b="1" dirty="0" err="1" smtClean="0">
                <a:cs typeface="Arial" pitchFamily="34" charset="0"/>
              </a:rPr>
              <a:t>ipilimumab</a:t>
            </a:r>
            <a:r>
              <a:rPr lang="en-US" sz="1200" b="1" dirty="0" smtClean="0">
                <a:cs typeface="Arial" pitchFamily="34" charset="0"/>
              </a:rPr>
              <a:t>, </a:t>
            </a:r>
            <a:r>
              <a:rPr lang="en-US" sz="1200" b="1" dirty="0" err="1" smtClean="0">
                <a:cs typeface="Arial" pitchFamily="34" charset="0"/>
              </a:rPr>
              <a:t>tremelimumab</a:t>
            </a:r>
            <a:r>
              <a:rPr lang="en-US" sz="1200" b="1" dirty="0" smtClean="0">
                <a:cs typeface="Arial" pitchFamily="34" charset="0"/>
              </a:rPr>
              <a:t>)</a:t>
            </a:r>
            <a:endParaRPr lang="en-US" sz="1200" b="1" dirty="0">
              <a:cs typeface="Arial" pitchFamily="34" charset="0"/>
            </a:endParaRPr>
          </a:p>
        </p:txBody>
      </p: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6690471" y="2879832"/>
            <a:ext cx="1387078" cy="749570"/>
            <a:chOff x="3984" y="1248"/>
            <a:chExt cx="1584" cy="536"/>
          </a:xfrm>
        </p:grpSpPr>
        <p:sp>
          <p:nvSpPr>
            <p:cNvPr id="178216" name="Text Box 40"/>
            <p:cNvSpPr txBox="1">
              <a:spLocks noChangeArrowheads="1"/>
            </p:cNvSpPr>
            <p:nvPr/>
          </p:nvSpPr>
          <p:spPr bwMode="auto">
            <a:xfrm>
              <a:off x="3984" y="1248"/>
              <a:ext cx="1584" cy="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sz="1400" b="1">
                <a:solidFill>
                  <a:srgbClr val="FF3300"/>
                </a:solidFill>
                <a:cs typeface="Arial" pitchFamily="34" charset="0"/>
              </a:endParaRPr>
            </a:p>
          </p:txBody>
        </p:sp>
        <p:sp>
          <p:nvSpPr>
            <p:cNvPr id="178217" name="Line 41"/>
            <p:cNvSpPr>
              <a:spLocks noChangeShapeType="1"/>
            </p:cNvSpPr>
            <p:nvPr/>
          </p:nvSpPr>
          <p:spPr bwMode="auto">
            <a:xfrm rot="20768331" flipV="1">
              <a:off x="4419" y="1539"/>
              <a:ext cx="288" cy="19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8218" name="Line 42"/>
            <p:cNvSpPr>
              <a:spLocks noChangeShapeType="1"/>
            </p:cNvSpPr>
            <p:nvPr/>
          </p:nvSpPr>
          <p:spPr bwMode="auto">
            <a:xfrm rot="20768331" flipV="1">
              <a:off x="4460" y="1552"/>
              <a:ext cx="348" cy="23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8219" name="Line 43"/>
            <p:cNvSpPr>
              <a:spLocks noChangeShapeType="1"/>
            </p:cNvSpPr>
            <p:nvPr/>
          </p:nvSpPr>
          <p:spPr bwMode="auto">
            <a:xfrm rot="20768331" flipV="1">
              <a:off x="4376" y="1527"/>
              <a:ext cx="228" cy="15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8220" name="Oval 44"/>
          <p:cNvSpPr>
            <a:spLocks noChangeArrowheads="1"/>
          </p:cNvSpPr>
          <p:nvPr/>
        </p:nvSpPr>
        <p:spPr bwMode="auto">
          <a:xfrm>
            <a:off x="6310314" y="4330702"/>
            <a:ext cx="89297" cy="117475"/>
          </a:xfrm>
          <a:prstGeom prst="ellipse">
            <a:avLst/>
          </a:prstGeom>
          <a:solidFill>
            <a:srgbClr val="D2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8221" name="Text Box 45"/>
          <p:cNvSpPr txBox="1">
            <a:spLocks noChangeArrowheads="1"/>
          </p:cNvSpPr>
          <p:nvPr/>
        </p:nvSpPr>
        <p:spPr bwMode="auto">
          <a:xfrm>
            <a:off x="6078142" y="4429127"/>
            <a:ext cx="582215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</a:pPr>
            <a:r>
              <a:rPr lang="en-US" sz="800" b="1">
                <a:solidFill>
                  <a:srgbClr val="808080"/>
                </a:solidFill>
                <a:cs typeface="Arial" pitchFamily="34" charset="0"/>
              </a:rPr>
              <a:t>CD28</a:t>
            </a:r>
          </a:p>
        </p:txBody>
      </p:sp>
      <p:sp>
        <p:nvSpPr>
          <p:cNvPr id="178222" name="AutoShape 46"/>
          <p:cNvSpPr>
            <a:spLocks noChangeArrowheads="1"/>
          </p:cNvSpPr>
          <p:nvPr/>
        </p:nvSpPr>
        <p:spPr bwMode="auto">
          <a:xfrm rot="16200000">
            <a:off x="6150174" y="4794053"/>
            <a:ext cx="895350" cy="85129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999FF">
                  <a:gamma/>
                  <a:tint val="13333"/>
                  <a:invGamma/>
                </a:srgbClr>
              </a:gs>
              <a:gs pos="100000">
                <a:srgbClr val="9999FF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8223" name="Oval 47"/>
          <p:cNvSpPr>
            <a:spLocks noChangeArrowheads="1"/>
          </p:cNvSpPr>
          <p:nvPr/>
        </p:nvSpPr>
        <p:spPr bwMode="auto">
          <a:xfrm>
            <a:off x="6172200" y="3062290"/>
            <a:ext cx="857250" cy="1100137"/>
          </a:xfrm>
          <a:prstGeom prst="ellipse">
            <a:avLst/>
          </a:prstGeom>
          <a:gradFill rotWithShape="1">
            <a:gsLst>
              <a:gs pos="0">
                <a:srgbClr val="FF9966">
                  <a:gamma/>
                  <a:tint val="32157"/>
                  <a:invGamma/>
                </a:srgbClr>
              </a:gs>
              <a:gs pos="100000">
                <a:srgbClr val="FF9966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9" name="Group 48"/>
          <p:cNvGrpSpPr>
            <a:grpSpLocks/>
          </p:cNvGrpSpPr>
          <p:nvPr/>
        </p:nvGrpSpPr>
        <p:grpSpPr bwMode="auto">
          <a:xfrm flipV="1">
            <a:off x="6477000" y="3975102"/>
            <a:ext cx="110729" cy="709613"/>
            <a:chOff x="2085" y="2889"/>
            <a:chExt cx="144" cy="684"/>
          </a:xfrm>
        </p:grpSpPr>
        <p:sp>
          <p:nvSpPr>
            <p:cNvPr id="178225" name="AutoShape 49"/>
            <p:cNvSpPr>
              <a:spLocks noChangeArrowheads="1"/>
            </p:cNvSpPr>
            <p:nvPr/>
          </p:nvSpPr>
          <p:spPr bwMode="auto">
            <a:xfrm>
              <a:off x="2112" y="3237"/>
              <a:ext cx="96" cy="336"/>
            </a:xfrm>
            <a:prstGeom prst="flowChartTerminator">
              <a:avLst/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8226" name="AutoShape 50"/>
            <p:cNvSpPr>
              <a:spLocks noChangeArrowheads="1"/>
            </p:cNvSpPr>
            <p:nvPr/>
          </p:nvSpPr>
          <p:spPr bwMode="auto">
            <a:xfrm rot="10800000">
              <a:off x="2085" y="2889"/>
              <a:ext cx="144" cy="432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66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 51"/>
          <p:cNvGrpSpPr>
            <a:grpSpLocks/>
          </p:cNvGrpSpPr>
          <p:nvPr/>
        </p:nvGrpSpPr>
        <p:grpSpPr bwMode="auto">
          <a:xfrm>
            <a:off x="6319838" y="4424365"/>
            <a:ext cx="76200" cy="446087"/>
            <a:chOff x="1248" y="3099"/>
            <a:chExt cx="99" cy="432"/>
          </a:xfrm>
        </p:grpSpPr>
        <p:sp>
          <p:nvSpPr>
            <p:cNvPr id="178228" name="Oval 52"/>
            <p:cNvSpPr>
              <a:spLocks noChangeArrowheads="1"/>
            </p:cNvSpPr>
            <p:nvPr/>
          </p:nvSpPr>
          <p:spPr bwMode="auto">
            <a:xfrm>
              <a:off x="1248" y="3099"/>
              <a:ext cx="48" cy="432"/>
            </a:xfrm>
            <a:prstGeom prst="ellipse">
              <a:avLst/>
            </a:prstGeom>
            <a:solidFill>
              <a:srgbClr val="0189B4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8229" name="Oval 53"/>
            <p:cNvSpPr>
              <a:spLocks noChangeArrowheads="1"/>
            </p:cNvSpPr>
            <p:nvPr/>
          </p:nvSpPr>
          <p:spPr bwMode="auto">
            <a:xfrm>
              <a:off x="1299" y="3099"/>
              <a:ext cx="48" cy="432"/>
            </a:xfrm>
            <a:prstGeom prst="ellipse">
              <a:avLst/>
            </a:prstGeom>
            <a:solidFill>
              <a:srgbClr val="0189B4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1" name="Group 54"/>
          <p:cNvGrpSpPr>
            <a:grpSpLocks/>
          </p:cNvGrpSpPr>
          <p:nvPr/>
        </p:nvGrpSpPr>
        <p:grpSpPr bwMode="auto">
          <a:xfrm>
            <a:off x="6298407" y="3959227"/>
            <a:ext cx="111919" cy="417513"/>
            <a:chOff x="4359" y="2496"/>
            <a:chExt cx="144" cy="402"/>
          </a:xfrm>
        </p:grpSpPr>
        <p:sp>
          <p:nvSpPr>
            <p:cNvPr id="178231" name="Oval 55"/>
            <p:cNvSpPr>
              <a:spLocks noChangeArrowheads="1"/>
            </p:cNvSpPr>
            <p:nvPr/>
          </p:nvSpPr>
          <p:spPr bwMode="auto">
            <a:xfrm flipV="1">
              <a:off x="4392" y="2496"/>
              <a:ext cx="48" cy="336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8232" name="Oval 56"/>
            <p:cNvSpPr>
              <a:spLocks noChangeArrowheads="1"/>
            </p:cNvSpPr>
            <p:nvPr/>
          </p:nvSpPr>
          <p:spPr bwMode="auto">
            <a:xfrm flipV="1">
              <a:off x="4422" y="2496"/>
              <a:ext cx="48" cy="336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8233" name="AutoShape 57"/>
            <p:cNvSpPr>
              <a:spLocks noChangeArrowheads="1"/>
            </p:cNvSpPr>
            <p:nvPr/>
          </p:nvSpPr>
          <p:spPr bwMode="auto">
            <a:xfrm rot="5400000">
              <a:off x="4359" y="2754"/>
              <a:ext cx="144" cy="144"/>
            </a:xfrm>
            <a:prstGeom prst="moon">
              <a:avLst>
                <a:gd name="adj" fmla="val 50000"/>
              </a:avLst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8234" name="Line 58"/>
            <p:cNvSpPr>
              <a:spLocks noChangeShapeType="1"/>
            </p:cNvSpPr>
            <p:nvPr/>
          </p:nvSpPr>
          <p:spPr bwMode="auto">
            <a:xfrm>
              <a:off x="4431" y="2515"/>
              <a:ext cx="0" cy="33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oup 59"/>
          <p:cNvGrpSpPr>
            <a:grpSpLocks/>
          </p:cNvGrpSpPr>
          <p:nvPr/>
        </p:nvGrpSpPr>
        <p:grpSpPr bwMode="auto">
          <a:xfrm flipV="1">
            <a:off x="6594873" y="3978277"/>
            <a:ext cx="111919" cy="708025"/>
            <a:chOff x="2085" y="2889"/>
            <a:chExt cx="144" cy="684"/>
          </a:xfrm>
        </p:grpSpPr>
        <p:sp>
          <p:nvSpPr>
            <p:cNvPr id="178236" name="AutoShape 60"/>
            <p:cNvSpPr>
              <a:spLocks noChangeArrowheads="1"/>
            </p:cNvSpPr>
            <p:nvPr/>
          </p:nvSpPr>
          <p:spPr bwMode="auto">
            <a:xfrm>
              <a:off x="2112" y="3237"/>
              <a:ext cx="96" cy="336"/>
            </a:xfrm>
            <a:prstGeom prst="flowChartTerminator">
              <a:avLst/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8237" name="AutoShape 61"/>
            <p:cNvSpPr>
              <a:spLocks noChangeArrowheads="1"/>
            </p:cNvSpPr>
            <p:nvPr/>
          </p:nvSpPr>
          <p:spPr bwMode="auto">
            <a:xfrm rot="10800000">
              <a:off x="2085" y="2889"/>
              <a:ext cx="144" cy="432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66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8238" name="Text Box 62"/>
          <p:cNvSpPr txBox="1">
            <a:spLocks noChangeArrowheads="1"/>
          </p:cNvSpPr>
          <p:nvPr/>
        </p:nvSpPr>
        <p:spPr bwMode="auto">
          <a:xfrm>
            <a:off x="6228161" y="3517900"/>
            <a:ext cx="77747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>
                <a:solidFill>
                  <a:srgbClr val="808080"/>
                </a:solidFill>
                <a:cs typeface="Arial" pitchFamily="34" charset="0"/>
              </a:rPr>
              <a:t>T cell</a:t>
            </a:r>
          </a:p>
        </p:txBody>
      </p:sp>
      <p:grpSp>
        <p:nvGrpSpPr>
          <p:cNvPr id="13" name="Group 63"/>
          <p:cNvGrpSpPr>
            <a:grpSpLocks/>
          </p:cNvGrpSpPr>
          <p:nvPr/>
        </p:nvGrpSpPr>
        <p:grpSpPr bwMode="auto">
          <a:xfrm flipV="1">
            <a:off x="6804423" y="3973513"/>
            <a:ext cx="110728" cy="703262"/>
            <a:chOff x="1605" y="2892"/>
            <a:chExt cx="144" cy="678"/>
          </a:xfrm>
        </p:grpSpPr>
        <p:sp>
          <p:nvSpPr>
            <p:cNvPr id="178240" name="Oval 64"/>
            <p:cNvSpPr>
              <a:spLocks noChangeArrowheads="1"/>
            </p:cNvSpPr>
            <p:nvPr/>
          </p:nvSpPr>
          <p:spPr bwMode="auto">
            <a:xfrm>
              <a:off x="1632" y="3234"/>
              <a:ext cx="96" cy="33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78241" name="AutoShape 65"/>
            <p:cNvSpPr>
              <a:spLocks noChangeArrowheads="1"/>
            </p:cNvSpPr>
            <p:nvPr/>
          </p:nvSpPr>
          <p:spPr bwMode="auto">
            <a:xfrm rot="10800000">
              <a:off x="1605" y="2892"/>
              <a:ext cx="144" cy="432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3399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8242" name="Text Box 66"/>
          <p:cNvSpPr txBox="1">
            <a:spLocks noChangeArrowheads="1"/>
          </p:cNvSpPr>
          <p:nvPr/>
        </p:nvSpPr>
        <p:spPr bwMode="auto">
          <a:xfrm>
            <a:off x="6831806" y="3962400"/>
            <a:ext cx="767488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808080"/>
                </a:solidFill>
                <a:cs typeface="Arial" pitchFamily="34" charset="0"/>
              </a:rPr>
              <a:t>CTLA-4</a:t>
            </a:r>
          </a:p>
        </p:txBody>
      </p:sp>
      <p:sp>
        <p:nvSpPr>
          <p:cNvPr id="178243" name="Text Box 67"/>
          <p:cNvSpPr txBox="1">
            <a:spLocks noChangeArrowheads="1"/>
          </p:cNvSpPr>
          <p:nvPr/>
        </p:nvSpPr>
        <p:spPr bwMode="auto">
          <a:xfrm>
            <a:off x="6374606" y="5011740"/>
            <a:ext cx="939404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>
                <a:solidFill>
                  <a:srgbClr val="808080"/>
                </a:solidFill>
                <a:cs typeface="Arial" pitchFamily="34" charset="0"/>
              </a:rPr>
              <a:t>APC</a:t>
            </a:r>
          </a:p>
        </p:txBody>
      </p:sp>
      <p:sp>
        <p:nvSpPr>
          <p:cNvPr id="178244" name="Text Box 68"/>
          <p:cNvSpPr txBox="1">
            <a:spLocks noChangeArrowheads="1"/>
          </p:cNvSpPr>
          <p:nvPr/>
        </p:nvSpPr>
        <p:spPr bwMode="auto">
          <a:xfrm>
            <a:off x="6940292" y="2699352"/>
            <a:ext cx="14287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FFFF00"/>
                </a:solidFill>
                <a:cs typeface="Arial" pitchFamily="34" charset="0"/>
              </a:rPr>
              <a:t>T cell Activation</a:t>
            </a:r>
          </a:p>
        </p:txBody>
      </p:sp>
      <p:grpSp>
        <p:nvGrpSpPr>
          <p:cNvPr id="14" name="Group 69"/>
          <p:cNvGrpSpPr>
            <a:grpSpLocks/>
          </p:cNvGrpSpPr>
          <p:nvPr/>
        </p:nvGrpSpPr>
        <p:grpSpPr bwMode="auto">
          <a:xfrm>
            <a:off x="5753100" y="1581153"/>
            <a:ext cx="2133600" cy="738188"/>
            <a:chOff x="3873" y="660"/>
            <a:chExt cx="1917" cy="465"/>
          </a:xfrm>
        </p:grpSpPr>
        <p:sp>
          <p:nvSpPr>
            <p:cNvPr id="178246" name="Text Box 70"/>
            <p:cNvSpPr txBox="1">
              <a:spLocks noChangeArrowheads="1"/>
            </p:cNvSpPr>
            <p:nvPr/>
          </p:nvSpPr>
          <p:spPr bwMode="auto">
            <a:xfrm>
              <a:off x="3873" y="663"/>
              <a:ext cx="240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300" b="1">
                  <a:solidFill>
                    <a:srgbClr val="FFFFFF"/>
                  </a:solidFill>
                  <a:cs typeface="Arial" pitchFamily="34" charset="0"/>
                </a:rPr>
                <a:t>3.</a:t>
              </a:r>
            </a:p>
          </p:txBody>
        </p:sp>
        <p:sp>
          <p:nvSpPr>
            <p:cNvPr id="178247" name="Text Box 71"/>
            <p:cNvSpPr txBox="1">
              <a:spLocks noChangeArrowheads="1"/>
            </p:cNvSpPr>
            <p:nvPr/>
          </p:nvSpPr>
          <p:spPr bwMode="auto">
            <a:xfrm>
              <a:off x="4014" y="660"/>
              <a:ext cx="1776" cy="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400" b="1">
                  <a:solidFill>
                    <a:srgbClr val="FFFFFF"/>
                  </a:solidFill>
                  <a:cs typeface="Arial" pitchFamily="34" charset="0"/>
                </a:rPr>
                <a:t>Blocking CTLA-4 ligation enhances T cell responses</a:t>
              </a:r>
            </a:p>
          </p:txBody>
        </p:sp>
      </p:grpSp>
      <p:sp>
        <p:nvSpPr>
          <p:cNvPr id="178248" name="Rectangle 72"/>
          <p:cNvSpPr>
            <a:spLocks noChangeArrowheads="1"/>
          </p:cNvSpPr>
          <p:nvPr/>
        </p:nvSpPr>
        <p:spPr bwMode="auto">
          <a:xfrm>
            <a:off x="5770960" y="1447800"/>
            <a:ext cx="2103834" cy="441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8249" name="Text Box 73"/>
          <p:cNvSpPr txBox="1">
            <a:spLocks noChangeArrowheads="1"/>
          </p:cNvSpPr>
          <p:nvPr/>
        </p:nvSpPr>
        <p:spPr bwMode="auto">
          <a:xfrm>
            <a:off x="3371850" y="4510088"/>
            <a:ext cx="5429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</a:pPr>
            <a:r>
              <a:rPr lang="en-US" sz="900" b="1">
                <a:solidFill>
                  <a:srgbClr val="808080"/>
                </a:solidFill>
                <a:cs typeface="Arial" pitchFamily="34" charset="0"/>
              </a:rPr>
              <a:t>MHC</a:t>
            </a:r>
          </a:p>
        </p:txBody>
      </p:sp>
      <p:sp>
        <p:nvSpPr>
          <p:cNvPr id="178250" name="Text Box 74"/>
          <p:cNvSpPr txBox="1">
            <a:spLocks noChangeArrowheads="1"/>
          </p:cNvSpPr>
          <p:nvPr/>
        </p:nvSpPr>
        <p:spPr bwMode="auto">
          <a:xfrm>
            <a:off x="3371850" y="4191000"/>
            <a:ext cx="5429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</a:pPr>
            <a:r>
              <a:rPr lang="en-US" sz="900" b="1">
                <a:solidFill>
                  <a:srgbClr val="808080"/>
                </a:solidFill>
                <a:cs typeface="Arial" pitchFamily="34" charset="0"/>
              </a:rPr>
              <a:t>TCR</a:t>
            </a:r>
          </a:p>
        </p:txBody>
      </p:sp>
      <p:sp>
        <p:nvSpPr>
          <p:cNvPr id="178251" name="Rectangle 75"/>
          <p:cNvSpPr>
            <a:spLocks noChangeArrowheads="1"/>
          </p:cNvSpPr>
          <p:nvPr/>
        </p:nvSpPr>
        <p:spPr bwMode="auto">
          <a:xfrm>
            <a:off x="3511154" y="1447800"/>
            <a:ext cx="2114550" cy="990600"/>
          </a:xfrm>
          <a:prstGeom prst="rect">
            <a:avLst/>
          </a:prstGeom>
          <a:solidFill>
            <a:srgbClr val="0189B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8252" name="AutoShape 76"/>
          <p:cNvSpPr>
            <a:spLocks noChangeArrowheads="1"/>
          </p:cNvSpPr>
          <p:nvPr/>
        </p:nvSpPr>
        <p:spPr bwMode="auto">
          <a:xfrm rot="16200000">
            <a:off x="3793928" y="4803578"/>
            <a:ext cx="885825" cy="85129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999FF">
                  <a:gamma/>
                  <a:tint val="13333"/>
                  <a:invGamma/>
                </a:srgbClr>
              </a:gs>
              <a:gs pos="100000">
                <a:srgbClr val="9999FF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8253" name="Oval 77"/>
          <p:cNvSpPr>
            <a:spLocks noChangeArrowheads="1"/>
          </p:cNvSpPr>
          <p:nvPr/>
        </p:nvSpPr>
        <p:spPr bwMode="auto">
          <a:xfrm>
            <a:off x="3814763" y="3095625"/>
            <a:ext cx="857250" cy="1087438"/>
          </a:xfrm>
          <a:prstGeom prst="ellipse">
            <a:avLst/>
          </a:prstGeom>
          <a:gradFill rotWithShape="1">
            <a:gsLst>
              <a:gs pos="0">
                <a:srgbClr val="FF9966">
                  <a:gamma/>
                  <a:tint val="32157"/>
                  <a:invGamma/>
                </a:srgbClr>
              </a:gs>
              <a:gs pos="100000">
                <a:srgbClr val="FF9966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5" name="Group 78"/>
          <p:cNvGrpSpPr>
            <a:grpSpLocks/>
          </p:cNvGrpSpPr>
          <p:nvPr/>
        </p:nvGrpSpPr>
        <p:grpSpPr bwMode="auto">
          <a:xfrm flipV="1">
            <a:off x="4115992" y="3997327"/>
            <a:ext cx="111919" cy="703263"/>
            <a:chOff x="2085" y="2889"/>
            <a:chExt cx="144" cy="684"/>
          </a:xfrm>
        </p:grpSpPr>
        <p:sp>
          <p:nvSpPr>
            <p:cNvPr id="178255" name="AutoShape 79"/>
            <p:cNvSpPr>
              <a:spLocks noChangeArrowheads="1"/>
            </p:cNvSpPr>
            <p:nvPr/>
          </p:nvSpPr>
          <p:spPr bwMode="auto">
            <a:xfrm>
              <a:off x="2112" y="3237"/>
              <a:ext cx="96" cy="336"/>
            </a:xfrm>
            <a:prstGeom prst="flowChartTerminator">
              <a:avLst/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8256" name="AutoShape 80"/>
            <p:cNvSpPr>
              <a:spLocks noChangeArrowheads="1"/>
            </p:cNvSpPr>
            <p:nvPr/>
          </p:nvSpPr>
          <p:spPr bwMode="auto">
            <a:xfrm rot="10800000">
              <a:off x="2085" y="2889"/>
              <a:ext cx="144" cy="432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66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6" name="Group 81"/>
          <p:cNvGrpSpPr>
            <a:grpSpLocks/>
          </p:cNvGrpSpPr>
          <p:nvPr/>
        </p:nvGrpSpPr>
        <p:grpSpPr bwMode="auto">
          <a:xfrm>
            <a:off x="3958830" y="4441827"/>
            <a:ext cx="77390" cy="442913"/>
            <a:chOff x="1248" y="3099"/>
            <a:chExt cx="99" cy="432"/>
          </a:xfrm>
        </p:grpSpPr>
        <p:sp>
          <p:nvSpPr>
            <p:cNvPr id="178258" name="Oval 82"/>
            <p:cNvSpPr>
              <a:spLocks noChangeArrowheads="1"/>
            </p:cNvSpPr>
            <p:nvPr/>
          </p:nvSpPr>
          <p:spPr bwMode="auto">
            <a:xfrm>
              <a:off x="1248" y="3099"/>
              <a:ext cx="48" cy="432"/>
            </a:xfrm>
            <a:prstGeom prst="ellipse">
              <a:avLst/>
            </a:prstGeom>
            <a:solidFill>
              <a:srgbClr val="0189B4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8259" name="Oval 83"/>
            <p:cNvSpPr>
              <a:spLocks noChangeArrowheads="1"/>
            </p:cNvSpPr>
            <p:nvPr/>
          </p:nvSpPr>
          <p:spPr bwMode="auto">
            <a:xfrm>
              <a:off x="1299" y="3099"/>
              <a:ext cx="48" cy="432"/>
            </a:xfrm>
            <a:prstGeom prst="ellipse">
              <a:avLst/>
            </a:prstGeom>
            <a:solidFill>
              <a:srgbClr val="0189B4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7" name="Group 84"/>
          <p:cNvGrpSpPr>
            <a:grpSpLocks/>
          </p:cNvGrpSpPr>
          <p:nvPr/>
        </p:nvGrpSpPr>
        <p:grpSpPr bwMode="auto">
          <a:xfrm>
            <a:off x="3938587" y="3983038"/>
            <a:ext cx="110729" cy="412750"/>
            <a:chOff x="4359" y="2496"/>
            <a:chExt cx="144" cy="402"/>
          </a:xfrm>
        </p:grpSpPr>
        <p:sp>
          <p:nvSpPr>
            <p:cNvPr id="178261" name="Oval 85"/>
            <p:cNvSpPr>
              <a:spLocks noChangeArrowheads="1"/>
            </p:cNvSpPr>
            <p:nvPr/>
          </p:nvSpPr>
          <p:spPr bwMode="auto">
            <a:xfrm flipV="1">
              <a:off x="4392" y="2496"/>
              <a:ext cx="48" cy="336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8262" name="Oval 86"/>
            <p:cNvSpPr>
              <a:spLocks noChangeArrowheads="1"/>
            </p:cNvSpPr>
            <p:nvPr/>
          </p:nvSpPr>
          <p:spPr bwMode="auto">
            <a:xfrm flipV="1">
              <a:off x="4422" y="2496"/>
              <a:ext cx="48" cy="336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8263" name="AutoShape 87"/>
            <p:cNvSpPr>
              <a:spLocks noChangeArrowheads="1"/>
            </p:cNvSpPr>
            <p:nvPr/>
          </p:nvSpPr>
          <p:spPr bwMode="auto">
            <a:xfrm rot="5400000">
              <a:off x="4359" y="2754"/>
              <a:ext cx="144" cy="144"/>
            </a:xfrm>
            <a:prstGeom prst="moon">
              <a:avLst>
                <a:gd name="adj" fmla="val 50000"/>
              </a:avLst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8264" name="Line 88"/>
            <p:cNvSpPr>
              <a:spLocks noChangeShapeType="1"/>
            </p:cNvSpPr>
            <p:nvPr/>
          </p:nvSpPr>
          <p:spPr bwMode="auto">
            <a:xfrm>
              <a:off x="4431" y="2515"/>
              <a:ext cx="0" cy="33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8" name="Group 89"/>
          <p:cNvGrpSpPr>
            <a:grpSpLocks/>
          </p:cNvGrpSpPr>
          <p:nvPr/>
        </p:nvGrpSpPr>
        <p:grpSpPr bwMode="auto">
          <a:xfrm flipV="1">
            <a:off x="4235055" y="4002090"/>
            <a:ext cx="110728" cy="700087"/>
            <a:chOff x="2085" y="2889"/>
            <a:chExt cx="144" cy="684"/>
          </a:xfrm>
        </p:grpSpPr>
        <p:sp>
          <p:nvSpPr>
            <p:cNvPr id="178266" name="AutoShape 90"/>
            <p:cNvSpPr>
              <a:spLocks noChangeArrowheads="1"/>
            </p:cNvSpPr>
            <p:nvPr/>
          </p:nvSpPr>
          <p:spPr bwMode="auto">
            <a:xfrm>
              <a:off x="2112" y="3237"/>
              <a:ext cx="96" cy="336"/>
            </a:xfrm>
            <a:prstGeom prst="flowChartTerminator">
              <a:avLst/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8267" name="AutoShape 91"/>
            <p:cNvSpPr>
              <a:spLocks noChangeArrowheads="1"/>
            </p:cNvSpPr>
            <p:nvPr/>
          </p:nvSpPr>
          <p:spPr bwMode="auto">
            <a:xfrm rot="10800000">
              <a:off x="2085" y="2889"/>
              <a:ext cx="144" cy="432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66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8268" name="Text Box 92"/>
          <p:cNvSpPr txBox="1">
            <a:spLocks noChangeArrowheads="1"/>
          </p:cNvSpPr>
          <p:nvPr/>
        </p:nvSpPr>
        <p:spPr bwMode="auto">
          <a:xfrm>
            <a:off x="3857626" y="3548063"/>
            <a:ext cx="77509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>
                <a:solidFill>
                  <a:srgbClr val="808080"/>
                </a:solidFill>
                <a:cs typeface="Arial" pitchFamily="34" charset="0"/>
              </a:rPr>
              <a:t>T cell</a:t>
            </a:r>
          </a:p>
        </p:txBody>
      </p:sp>
      <p:sp>
        <p:nvSpPr>
          <p:cNvPr id="178269" name="Text Box 93"/>
          <p:cNvSpPr txBox="1">
            <a:spLocks noChangeArrowheads="1"/>
          </p:cNvSpPr>
          <p:nvPr/>
        </p:nvSpPr>
        <p:spPr bwMode="auto">
          <a:xfrm>
            <a:off x="4057650" y="5029200"/>
            <a:ext cx="77747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>
                <a:solidFill>
                  <a:srgbClr val="808080"/>
                </a:solidFill>
                <a:cs typeface="Arial" pitchFamily="34" charset="0"/>
              </a:rPr>
              <a:t>APC</a:t>
            </a:r>
          </a:p>
        </p:txBody>
      </p:sp>
      <p:sp>
        <p:nvSpPr>
          <p:cNvPr id="178270" name="Text Box 94"/>
          <p:cNvSpPr txBox="1">
            <a:spLocks noChangeArrowheads="1"/>
          </p:cNvSpPr>
          <p:nvPr/>
        </p:nvSpPr>
        <p:spPr bwMode="auto">
          <a:xfrm>
            <a:off x="3831431" y="4487863"/>
            <a:ext cx="481013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</a:pPr>
            <a:r>
              <a:rPr lang="en-US" sz="800" b="1">
                <a:solidFill>
                  <a:srgbClr val="808080"/>
                </a:solidFill>
                <a:cs typeface="Arial" pitchFamily="34" charset="0"/>
              </a:rPr>
              <a:t>CD28</a:t>
            </a:r>
          </a:p>
        </p:txBody>
      </p:sp>
      <p:grpSp>
        <p:nvGrpSpPr>
          <p:cNvPr id="19" name="Group 95"/>
          <p:cNvGrpSpPr>
            <a:grpSpLocks/>
          </p:cNvGrpSpPr>
          <p:nvPr/>
        </p:nvGrpSpPr>
        <p:grpSpPr bwMode="auto">
          <a:xfrm flipV="1">
            <a:off x="4426744" y="4011615"/>
            <a:ext cx="110729" cy="693737"/>
            <a:chOff x="1605" y="2892"/>
            <a:chExt cx="144" cy="678"/>
          </a:xfrm>
        </p:grpSpPr>
        <p:sp>
          <p:nvSpPr>
            <p:cNvPr id="178272" name="Oval 96"/>
            <p:cNvSpPr>
              <a:spLocks noChangeArrowheads="1"/>
            </p:cNvSpPr>
            <p:nvPr/>
          </p:nvSpPr>
          <p:spPr bwMode="auto">
            <a:xfrm>
              <a:off x="1632" y="3234"/>
              <a:ext cx="96" cy="33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78273" name="AutoShape 97"/>
            <p:cNvSpPr>
              <a:spLocks noChangeArrowheads="1"/>
            </p:cNvSpPr>
            <p:nvPr/>
          </p:nvSpPr>
          <p:spPr bwMode="auto">
            <a:xfrm rot="10800000">
              <a:off x="1605" y="2892"/>
              <a:ext cx="144" cy="432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3399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78274" name="Text Box 98"/>
          <p:cNvSpPr txBox="1">
            <a:spLocks noChangeArrowheads="1"/>
          </p:cNvSpPr>
          <p:nvPr/>
        </p:nvSpPr>
        <p:spPr bwMode="auto">
          <a:xfrm>
            <a:off x="4511277" y="4252913"/>
            <a:ext cx="72289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808080"/>
                </a:solidFill>
                <a:cs typeface="Arial" pitchFamily="34" charset="0"/>
              </a:rPr>
              <a:t>CTLA-4</a:t>
            </a:r>
          </a:p>
        </p:txBody>
      </p:sp>
      <p:grpSp>
        <p:nvGrpSpPr>
          <p:cNvPr id="20" name="Group 99"/>
          <p:cNvGrpSpPr>
            <a:grpSpLocks/>
          </p:cNvGrpSpPr>
          <p:nvPr/>
        </p:nvGrpSpPr>
        <p:grpSpPr bwMode="auto">
          <a:xfrm>
            <a:off x="4460024" y="2564754"/>
            <a:ext cx="1529605" cy="2307975"/>
            <a:chOff x="1474" y="1175"/>
            <a:chExt cx="1554" cy="1734"/>
          </a:xfrm>
        </p:grpSpPr>
        <p:grpSp>
          <p:nvGrpSpPr>
            <p:cNvPr id="21" name="Group 100"/>
            <p:cNvGrpSpPr>
              <a:grpSpLocks/>
            </p:cNvGrpSpPr>
            <p:nvPr/>
          </p:nvGrpSpPr>
          <p:grpSpPr bwMode="auto">
            <a:xfrm>
              <a:off x="1493" y="1175"/>
              <a:ext cx="1535" cy="601"/>
              <a:chOff x="1493" y="1175"/>
              <a:chExt cx="1535" cy="601"/>
            </a:xfrm>
          </p:grpSpPr>
          <p:sp>
            <p:nvSpPr>
              <p:cNvPr id="178277" name="Text Box 101"/>
              <p:cNvSpPr txBox="1">
                <a:spLocks noChangeArrowheads="1"/>
              </p:cNvSpPr>
              <p:nvPr/>
            </p:nvSpPr>
            <p:spPr bwMode="auto">
              <a:xfrm>
                <a:off x="1493" y="1175"/>
                <a:ext cx="1535" cy="3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FFFF00"/>
                    </a:solidFill>
                    <a:cs typeface="Arial" pitchFamily="34" charset="0"/>
                  </a:rPr>
                  <a:t>T cell Inactivation</a:t>
                </a:r>
              </a:p>
            </p:txBody>
          </p:sp>
          <p:grpSp>
            <p:nvGrpSpPr>
              <p:cNvPr id="22" name="Group 102"/>
              <p:cNvGrpSpPr>
                <a:grpSpLocks/>
              </p:cNvGrpSpPr>
              <p:nvPr/>
            </p:nvGrpSpPr>
            <p:grpSpPr bwMode="auto">
              <a:xfrm>
                <a:off x="1671" y="1584"/>
                <a:ext cx="288" cy="192"/>
                <a:chOff x="2160" y="1680"/>
                <a:chExt cx="288" cy="192"/>
              </a:xfrm>
            </p:grpSpPr>
            <p:sp>
              <p:nvSpPr>
                <p:cNvPr id="178279" name="Line 103"/>
                <p:cNvSpPr>
                  <a:spLocks noChangeShapeType="1"/>
                </p:cNvSpPr>
                <p:nvPr/>
              </p:nvSpPr>
              <p:spPr bwMode="auto">
                <a:xfrm rot="20768331" flipV="1">
                  <a:off x="2160" y="1680"/>
                  <a:ext cx="288" cy="192"/>
                </a:xfrm>
                <a:prstGeom prst="line">
                  <a:avLst/>
                </a:prstGeom>
                <a:noFill/>
                <a:ln w="38100">
                  <a:solidFill>
                    <a:schemeClr val="bg2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FFFF00"/>
                    </a:solidFill>
                  </a:endParaRPr>
                </a:p>
              </p:txBody>
            </p:sp>
            <p:grpSp>
              <p:nvGrpSpPr>
                <p:cNvPr id="23" name="Group 104"/>
                <p:cNvGrpSpPr>
                  <a:grpSpLocks/>
                </p:cNvGrpSpPr>
                <p:nvPr/>
              </p:nvGrpSpPr>
              <p:grpSpPr bwMode="auto">
                <a:xfrm rot="-1041053">
                  <a:off x="2208" y="1680"/>
                  <a:ext cx="192" cy="192"/>
                  <a:chOff x="1776" y="1602"/>
                  <a:chExt cx="192" cy="192"/>
                </a:xfrm>
              </p:grpSpPr>
              <p:sp>
                <p:nvSpPr>
                  <p:cNvPr id="178281" name="Line 105"/>
                  <p:cNvSpPr>
                    <a:spLocks noChangeShapeType="1"/>
                  </p:cNvSpPr>
                  <p:nvPr/>
                </p:nvSpPr>
                <p:spPr bwMode="auto">
                  <a:xfrm>
                    <a:off x="1872" y="1602"/>
                    <a:ext cx="0" cy="192"/>
                  </a:xfrm>
                  <a:prstGeom prst="line">
                    <a:avLst/>
                  </a:prstGeom>
                  <a:noFill/>
                  <a:ln w="19050">
                    <a:solidFill>
                      <a:srgbClr val="D2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FFFF00"/>
                      </a:solidFill>
                    </a:endParaRPr>
                  </a:p>
                </p:txBody>
              </p:sp>
              <p:sp>
                <p:nvSpPr>
                  <p:cNvPr id="178282" name="Line 106"/>
                  <p:cNvSpPr>
                    <a:spLocks noChangeShapeType="1"/>
                  </p:cNvSpPr>
                  <p:nvPr/>
                </p:nvSpPr>
                <p:spPr bwMode="auto">
                  <a:xfrm rot="7207091">
                    <a:off x="1872" y="1593"/>
                    <a:ext cx="0" cy="192"/>
                  </a:xfrm>
                  <a:prstGeom prst="line">
                    <a:avLst/>
                  </a:prstGeom>
                  <a:noFill/>
                  <a:ln w="19050">
                    <a:solidFill>
                      <a:srgbClr val="D2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FFFF00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24" name="Group 107"/>
            <p:cNvGrpSpPr>
              <a:grpSpLocks/>
            </p:cNvGrpSpPr>
            <p:nvPr/>
          </p:nvGrpSpPr>
          <p:grpSpPr bwMode="auto">
            <a:xfrm>
              <a:off x="1474" y="2577"/>
              <a:ext cx="553" cy="332"/>
              <a:chOff x="1476" y="2577"/>
              <a:chExt cx="553" cy="332"/>
            </a:xfrm>
          </p:grpSpPr>
          <p:sp>
            <p:nvSpPr>
              <p:cNvPr id="178284" name="Text Box 108"/>
              <p:cNvSpPr txBox="1">
                <a:spLocks noChangeArrowheads="1"/>
              </p:cNvSpPr>
              <p:nvPr/>
            </p:nvSpPr>
            <p:spPr bwMode="auto">
              <a:xfrm>
                <a:off x="1476" y="2705"/>
                <a:ext cx="553" cy="1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800" b="1">
                    <a:solidFill>
                      <a:srgbClr val="FFFF00"/>
                    </a:solidFill>
                    <a:cs typeface="Arial" pitchFamily="34" charset="0"/>
                  </a:rPr>
                  <a:t>B7</a:t>
                </a:r>
              </a:p>
            </p:txBody>
          </p:sp>
          <p:sp>
            <p:nvSpPr>
              <p:cNvPr id="178285" name="Oval 109"/>
              <p:cNvSpPr>
                <a:spLocks noChangeArrowheads="1"/>
              </p:cNvSpPr>
              <p:nvPr/>
            </p:nvSpPr>
            <p:spPr bwMode="auto">
              <a:xfrm>
                <a:off x="1476" y="2577"/>
                <a:ext cx="38" cy="332"/>
              </a:xfrm>
              <a:prstGeom prst="ellipse">
                <a:avLst/>
              </a:prstGeom>
              <a:solidFill>
                <a:srgbClr val="FFCC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178286" name="Oval 110"/>
          <p:cNvSpPr>
            <a:spLocks noChangeArrowheads="1"/>
          </p:cNvSpPr>
          <p:nvPr/>
        </p:nvSpPr>
        <p:spPr bwMode="auto">
          <a:xfrm>
            <a:off x="3946922" y="4335465"/>
            <a:ext cx="89297" cy="117475"/>
          </a:xfrm>
          <a:prstGeom prst="ellipse">
            <a:avLst/>
          </a:prstGeom>
          <a:solidFill>
            <a:srgbClr val="D2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8287" name="Text Box 111"/>
          <p:cNvSpPr txBox="1">
            <a:spLocks noChangeArrowheads="1"/>
          </p:cNvSpPr>
          <p:nvPr/>
        </p:nvSpPr>
        <p:spPr bwMode="auto">
          <a:xfrm>
            <a:off x="3511154" y="1562102"/>
            <a:ext cx="28575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300" b="1">
                <a:solidFill>
                  <a:srgbClr val="FFFFFF"/>
                </a:solidFill>
                <a:cs typeface="Arial" pitchFamily="34" charset="0"/>
              </a:rPr>
              <a:t>2.</a:t>
            </a:r>
          </a:p>
        </p:txBody>
      </p:sp>
      <p:sp>
        <p:nvSpPr>
          <p:cNvPr id="178288" name="Text Box 112"/>
          <p:cNvSpPr txBox="1">
            <a:spLocks noChangeArrowheads="1"/>
          </p:cNvSpPr>
          <p:nvPr/>
        </p:nvSpPr>
        <p:spPr bwMode="auto">
          <a:xfrm>
            <a:off x="3714750" y="1576388"/>
            <a:ext cx="195738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FFFFFF"/>
                </a:solidFill>
                <a:cs typeface="Arial" pitchFamily="34" charset="0"/>
              </a:rPr>
              <a:t>CTLA-4 ligation on activated T cells down-regulates T cell responses</a:t>
            </a:r>
          </a:p>
        </p:txBody>
      </p:sp>
      <p:sp>
        <p:nvSpPr>
          <p:cNvPr id="178289" name="Rectangle 113"/>
          <p:cNvSpPr>
            <a:spLocks noChangeArrowheads="1"/>
          </p:cNvSpPr>
          <p:nvPr/>
        </p:nvSpPr>
        <p:spPr bwMode="auto">
          <a:xfrm>
            <a:off x="3511154" y="1447800"/>
            <a:ext cx="2103834" cy="441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5" name="Group 114"/>
          <p:cNvGrpSpPr>
            <a:grpSpLocks/>
          </p:cNvGrpSpPr>
          <p:nvPr/>
        </p:nvGrpSpPr>
        <p:grpSpPr bwMode="auto">
          <a:xfrm>
            <a:off x="6629400" y="4430715"/>
            <a:ext cx="542925" cy="446087"/>
            <a:chOff x="1476" y="2577"/>
            <a:chExt cx="551" cy="332"/>
          </a:xfrm>
        </p:grpSpPr>
        <p:sp>
          <p:nvSpPr>
            <p:cNvPr id="178291" name="Text Box 115"/>
            <p:cNvSpPr txBox="1">
              <a:spLocks noChangeArrowheads="1"/>
            </p:cNvSpPr>
            <p:nvPr/>
          </p:nvSpPr>
          <p:spPr bwMode="auto">
            <a:xfrm>
              <a:off x="1476" y="2703"/>
              <a:ext cx="551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800" b="1">
                  <a:solidFill>
                    <a:srgbClr val="808080"/>
                  </a:solidFill>
                  <a:cs typeface="Arial" pitchFamily="34" charset="0"/>
                </a:rPr>
                <a:t>B7</a:t>
              </a:r>
            </a:p>
          </p:txBody>
        </p:sp>
        <p:sp>
          <p:nvSpPr>
            <p:cNvPr id="178292" name="Oval 116"/>
            <p:cNvSpPr>
              <a:spLocks noChangeArrowheads="1"/>
            </p:cNvSpPr>
            <p:nvPr/>
          </p:nvSpPr>
          <p:spPr bwMode="auto">
            <a:xfrm>
              <a:off x="1476" y="2577"/>
              <a:ext cx="38" cy="332"/>
            </a:xfrm>
            <a:prstGeom prst="ellipse">
              <a:avLst/>
            </a:prstGeom>
            <a:solidFill>
              <a:srgbClr val="FFCC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oup 117"/>
          <p:cNvGrpSpPr>
            <a:grpSpLocks/>
          </p:cNvGrpSpPr>
          <p:nvPr/>
        </p:nvGrpSpPr>
        <p:grpSpPr bwMode="auto">
          <a:xfrm>
            <a:off x="2074070" y="2492126"/>
            <a:ext cx="1622890" cy="2368788"/>
            <a:chOff x="1282" y="1148"/>
            <a:chExt cx="1648" cy="1761"/>
          </a:xfrm>
        </p:grpSpPr>
        <p:grpSp>
          <p:nvGrpSpPr>
            <p:cNvPr id="27" name="Group 118"/>
            <p:cNvGrpSpPr>
              <a:grpSpLocks/>
            </p:cNvGrpSpPr>
            <p:nvPr/>
          </p:nvGrpSpPr>
          <p:grpSpPr bwMode="auto">
            <a:xfrm>
              <a:off x="1282" y="2577"/>
              <a:ext cx="551" cy="332"/>
              <a:chOff x="1476" y="2577"/>
              <a:chExt cx="551" cy="332"/>
            </a:xfrm>
          </p:grpSpPr>
          <p:sp>
            <p:nvSpPr>
              <p:cNvPr id="178295" name="Text Box 119"/>
              <p:cNvSpPr txBox="1">
                <a:spLocks noChangeArrowheads="1"/>
              </p:cNvSpPr>
              <p:nvPr/>
            </p:nvSpPr>
            <p:spPr bwMode="auto">
              <a:xfrm>
                <a:off x="1476" y="2703"/>
                <a:ext cx="551" cy="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800" b="1">
                    <a:solidFill>
                      <a:srgbClr val="FFFF00"/>
                    </a:solidFill>
                    <a:cs typeface="Arial" pitchFamily="34" charset="0"/>
                  </a:rPr>
                  <a:t>B7</a:t>
                </a:r>
              </a:p>
            </p:txBody>
          </p:sp>
          <p:sp>
            <p:nvSpPr>
              <p:cNvPr id="178296" name="Oval 120"/>
              <p:cNvSpPr>
                <a:spLocks noChangeArrowheads="1"/>
              </p:cNvSpPr>
              <p:nvPr/>
            </p:nvSpPr>
            <p:spPr bwMode="auto">
              <a:xfrm>
                <a:off x="1476" y="2577"/>
                <a:ext cx="38" cy="332"/>
              </a:xfrm>
              <a:prstGeom prst="ellipse">
                <a:avLst/>
              </a:prstGeom>
              <a:solidFill>
                <a:srgbClr val="FFCC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28" name="Group 121"/>
            <p:cNvGrpSpPr>
              <a:grpSpLocks/>
            </p:cNvGrpSpPr>
            <p:nvPr/>
          </p:nvGrpSpPr>
          <p:grpSpPr bwMode="auto">
            <a:xfrm>
              <a:off x="1394" y="1148"/>
              <a:ext cx="1536" cy="628"/>
              <a:chOff x="1394" y="1148"/>
              <a:chExt cx="1536" cy="628"/>
            </a:xfrm>
          </p:grpSpPr>
          <p:sp>
            <p:nvSpPr>
              <p:cNvPr id="178298" name="Text Box 122"/>
              <p:cNvSpPr txBox="1">
                <a:spLocks noChangeArrowheads="1"/>
              </p:cNvSpPr>
              <p:nvPr/>
            </p:nvSpPr>
            <p:spPr bwMode="auto">
              <a:xfrm>
                <a:off x="1394" y="1148"/>
                <a:ext cx="1536" cy="3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FFFF00"/>
                    </a:solidFill>
                    <a:cs typeface="Arial" pitchFamily="34" charset="0"/>
                  </a:rPr>
                  <a:t>T cell Activation</a:t>
                </a:r>
              </a:p>
            </p:txBody>
          </p:sp>
          <p:sp>
            <p:nvSpPr>
              <p:cNvPr id="178299" name="Line 123"/>
              <p:cNvSpPr>
                <a:spLocks noChangeShapeType="1"/>
              </p:cNvSpPr>
              <p:nvPr/>
            </p:nvSpPr>
            <p:spPr bwMode="auto">
              <a:xfrm rot="20768331" flipV="1">
                <a:off x="1675" y="1584"/>
                <a:ext cx="288" cy="192"/>
              </a:xfrm>
              <a:prstGeom prst="line">
                <a:avLst/>
              </a:prstGeom>
              <a:noFill/>
              <a:ln w="38100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FFFF00"/>
                  </a:solidFill>
                </a:endParaRPr>
              </a:p>
            </p:txBody>
          </p:sp>
        </p:grp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817" y="0"/>
            <a:ext cx="1693913" cy="167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5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6"/>
          <a:stretch/>
        </p:blipFill>
        <p:spPr bwMode="auto">
          <a:xfrm>
            <a:off x="1356294" y="3207237"/>
            <a:ext cx="3207089" cy="3497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61"/>
          <a:stretch/>
        </p:blipFill>
        <p:spPr bwMode="auto">
          <a:xfrm>
            <a:off x="4548246" y="3206911"/>
            <a:ext cx="3207089" cy="3495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8491" y="1426877"/>
            <a:ext cx="84616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Primary </a:t>
            </a:r>
            <a:r>
              <a:rPr lang="en-US" sz="2400" dirty="0"/>
              <a:t>in </a:t>
            </a:r>
            <a:r>
              <a:rPr lang="en-US" sz="2400" dirty="0" smtClean="0"/>
              <a:t>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Mets </a:t>
            </a:r>
            <a:r>
              <a:rPr lang="en-US" sz="2400" dirty="0"/>
              <a:t>to: brain, bone, LN, lung, adrenal, SQ, muscle 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Prior RX: anti-PD1, HD IL-2, </a:t>
            </a:r>
            <a:r>
              <a:rPr lang="en-US" sz="2400" dirty="0" err="1"/>
              <a:t>sunitinib</a:t>
            </a:r>
            <a:r>
              <a:rPr lang="en-US" sz="2400" dirty="0"/>
              <a:t>, </a:t>
            </a:r>
            <a:r>
              <a:rPr lang="en-US" sz="2400" dirty="0" err="1"/>
              <a:t>everolimus</a:t>
            </a:r>
            <a:r>
              <a:rPr lang="en-US" sz="2400" dirty="0"/>
              <a:t>, </a:t>
            </a:r>
            <a:r>
              <a:rPr lang="en-US" sz="2400" dirty="0" err="1"/>
              <a:t>axitinib</a:t>
            </a:r>
            <a:r>
              <a:rPr lang="en-US" sz="2400" dirty="0"/>
              <a:t>, gemcitabine, 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Response to </a:t>
            </a:r>
            <a:r>
              <a:rPr lang="en-US" sz="3200" dirty="0" err="1"/>
              <a:t>Ipilimumab</a:t>
            </a:r>
            <a:r>
              <a:rPr lang="en-US" sz="3200" dirty="0"/>
              <a:t> at </a:t>
            </a:r>
            <a:r>
              <a:rPr lang="en-US" sz="3200" dirty="0" smtClean="0"/>
              <a:t>Week </a:t>
            </a:r>
            <a:r>
              <a:rPr lang="en-US" sz="3200" dirty="0"/>
              <a:t>20 in </a:t>
            </a:r>
            <a:r>
              <a:rPr lang="en-US" sz="3200" dirty="0" smtClean="0"/>
              <a:t>Treatment-Refractory </a:t>
            </a:r>
            <a:r>
              <a:rPr lang="en-US" sz="3200" dirty="0" err="1" smtClean="0"/>
              <a:t>mRCC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8798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6"/>
          <a:stretch/>
        </p:blipFill>
        <p:spPr bwMode="auto">
          <a:xfrm>
            <a:off x="1470551" y="2921306"/>
            <a:ext cx="3019567" cy="323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6"/>
          <a:stretch/>
        </p:blipFill>
        <p:spPr bwMode="auto">
          <a:xfrm>
            <a:off x="4665485" y="2934274"/>
            <a:ext cx="3007454" cy="3219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8491" y="1955047"/>
            <a:ext cx="77186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Prior RX: anti-PD1, HD IL-2, </a:t>
            </a:r>
            <a:r>
              <a:rPr lang="en-US" sz="2400" dirty="0" err="1"/>
              <a:t>sunitinib</a:t>
            </a:r>
            <a:r>
              <a:rPr lang="en-US" sz="2400" dirty="0"/>
              <a:t>, </a:t>
            </a:r>
            <a:r>
              <a:rPr lang="en-US" sz="2400" dirty="0" err="1"/>
              <a:t>everolimus</a:t>
            </a:r>
            <a:r>
              <a:rPr lang="en-US" sz="2400" dirty="0"/>
              <a:t>, </a:t>
            </a:r>
            <a:r>
              <a:rPr lang="en-US" sz="2400" dirty="0" err="1"/>
              <a:t>axitinib</a:t>
            </a:r>
            <a:r>
              <a:rPr lang="en-US" sz="2400" dirty="0"/>
              <a:t>, gemcitabine, 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Response to </a:t>
            </a:r>
            <a:r>
              <a:rPr lang="en-US" sz="3600" dirty="0" err="1"/>
              <a:t>Ipilimumab</a:t>
            </a:r>
            <a:r>
              <a:rPr lang="en-US" sz="3600" dirty="0"/>
              <a:t> in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Treatment-Refractory </a:t>
            </a:r>
            <a:r>
              <a:rPr lang="en-US" sz="3600" dirty="0" err="1" smtClean="0"/>
              <a:t>mRCC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0342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4054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Case 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169" y="1696703"/>
            <a:ext cx="819538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45 </a:t>
            </a:r>
            <a:r>
              <a:rPr lang="en-US" sz="2800" dirty="0" err="1" smtClean="0"/>
              <a:t>yo</a:t>
            </a:r>
            <a:r>
              <a:rPr lang="en-US" sz="2800" dirty="0" smtClean="0"/>
              <a:t>, ECOG PS =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Anal-mucosal melanoma, metastatic to multiple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Tumor contains mutation in c-kit (L576P)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 smtClean="0"/>
              <a:t>Hx</a:t>
            </a:r>
            <a:r>
              <a:rPr lang="en-US" sz="2800" dirty="0" smtClean="0"/>
              <a:t> of hypothyroidism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8511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Case 3: What would you offer as first-line therapy?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en-US" dirty="0"/>
              <a:t>Chemotherapy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C-kit inhibitor (</a:t>
            </a:r>
            <a:r>
              <a:rPr lang="en-US" dirty="0" err="1"/>
              <a:t>imatinib</a:t>
            </a:r>
            <a:r>
              <a:rPr lang="en-US" dirty="0"/>
              <a:t>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 err="1"/>
              <a:t>Ipilimumab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Anti-PD-1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Combination of </a:t>
            </a:r>
            <a:r>
              <a:rPr lang="en-US" dirty="0" err="1"/>
              <a:t>ipilimumab</a:t>
            </a:r>
            <a:r>
              <a:rPr lang="en-US" dirty="0"/>
              <a:t> and anti-PD-1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Comfort care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96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6822479"/>
              </p:ext>
            </p:extLst>
          </p:nvPr>
        </p:nvGraphicFramePr>
        <p:xfrm>
          <a:off x="1009934" y="1460311"/>
          <a:ext cx="7415853" cy="4735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743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" descr="1"/>
          <p:cNvPicPr>
            <a:picLocks noChangeAspect="1" noChangeArrowheads="1"/>
          </p:cNvPicPr>
          <p:nvPr/>
        </p:nvPicPr>
        <p:blipFill rotWithShape="1">
          <a:blip r:embed="rId2" cstate="print"/>
          <a:srcRect t="23181"/>
          <a:stretch/>
        </p:blipFill>
        <p:spPr bwMode="auto">
          <a:xfrm>
            <a:off x="597080" y="2251870"/>
            <a:ext cx="3657600" cy="3746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5" descr="1"/>
          <p:cNvPicPr>
            <a:picLocks noChangeAspect="1" noChangeArrowheads="1"/>
          </p:cNvPicPr>
          <p:nvPr/>
        </p:nvPicPr>
        <p:blipFill rotWithShape="1">
          <a:blip r:embed="rId3" cstate="print"/>
          <a:srcRect t="23181"/>
          <a:stretch/>
        </p:blipFill>
        <p:spPr bwMode="auto">
          <a:xfrm>
            <a:off x="4780136" y="2251870"/>
            <a:ext cx="3657600" cy="3746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Line 8"/>
          <p:cNvSpPr>
            <a:spLocks noChangeShapeType="1"/>
          </p:cNvSpPr>
          <p:nvPr/>
        </p:nvSpPr>
        <p:spPr bwMode="auto">
          <a:xfrm flipV="1">
            <a:off x="1528540" y="3254992"/>
            <a:ext cx="668740" cy="235422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2295" name="Line 9"/>
          <p:cNvSpPr>
            <a:spLocks noChangeShapeType="1"/>
          </p:cNvSpPr>
          <p:nvPr/>
        </p:nvSpPr>
        <p:spPr bwMode="auto">
          <a:xfrm flipV="1">
            <a:off x="5691124" y="3178792"/>
            <a:ext cx="689212" cy="229394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6161" y="1358643"/>
            <a:ext cx="7779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Metastatic melanoma from anal mucosal primary, response to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ipilimumab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3 mg/kg +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nivolumab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1 mg/kg 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9216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Case 3, 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cont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50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 descr="1"/>
          <p:cNvPicPr>
            <a:picLocks noChangeAspect="1" noChangeArrowheads="1"/>
          </p:cNvPicPr>
          <p:nvPr/>
        </p:nvPicPr>
        <p:blipFill rotWithShape="1">
          <a:blip r:embed="rId2" cstate="print"/>
          <a:srcRect t="26749"/>
          <a:stretch/>
        </p:blipFill>
        <p:spPr bwMode="auto">
          <a:xfrm>
            <a:off x="733560" y="2647674"/>
            <a:ext cx="3657600" cy="3572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5" descr="1"/>
          <p:cNvPicPr>
            <a:picLocks noChangeAspect="1" noChangeArrowheads="1"/>
          </p:cNvPicPr>
          <p:nvPr/>
        </p:nvPicPr>
        <p:blipFill rotWithShape="1">
          <a:blip r:embed="rId3" cstate="print"/>
          <a:srcRect t="26749"/>
          <a:stretch/>
        </p:blipFill>
        <p:spPr bwMode="auto">
          <a:xfrm>
            <a:off x="4902968" y="2647674"/>
            <a:ext cx="3657600" cy="3572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2" name="Line 8"/>
          <p:cNvSpPr>
            <a:spLocks noChangeShapeType="1"/>
          </p:cNvSpPr>
          <p:nvPr/>
        </p:nvSpPr>
        <p:spPr bwMode="auto">
          <a:xfrm flipH="1" flipV="1">
            <a:off x="1647960" y="4391176"/>
            <a:ext cx="685800" cy="1905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4343" name="Line 9"/>
          <p:cNvSpPr>
            <a:spLocks noChangeShapeType="1"/>
          </p:cNvSpPr>
          <p:nvPr/>
        </p:nvSpPr>
        <p:spPr bwMode="auto">
          <a:xfrm flipH="1" flipV="1">
            <a:off x="5760218" y="4238776"/>
            <a:ext cx="685800" cy="1905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6161" y="1426883"/>
            <a:ext cx="7779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Metastatic melanoma from anal mucosal primary, response to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ipilimumab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3 mg/kg +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nivolumab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1 mg/kg 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628650" y="324182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r>
              <a:rPr lang="en-US" sz="4000" b="1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Case 3, </a:t>
            </a:r>
            <a:r>
              <a:rPr lang="en-US" sz="4000" b="1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cont</a:t>
            </a:r>
            <a:endParaRPr lang="en-US" sz="4000" b="1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81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499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Case 3, 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cont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0127" y="1347328"/>
            <a:ext cx="8748215" cy="2660650"/>
          </a:xfrm>
        </p:spPr>
        <p:txBody>
          <a:bodyPr>
            <a:noAutofit/>
          </a:bodyPr>
          <a:lstStyle/>
          <a:p>
            <a:r>
              <a:rPr lang="en-US" sz="2800" dirty="0" smtClean="0"/>
              <a:t>She received one dose of </a:t>
            </a:r>
            <a:r>
              <a:rPr lang="en-US" sz="2800" dirty="0" err="1" smtClean="0"/>
              <a:t>ipi</a:t>
            </a:r>
            <a:r>
              <a:rPr lang="en-US" sz="2800" dirty="0" smtClean="0"/>
              <a:t>+ </a:t>
            </a:r>
            <a:r>
              <a:rPr lang="en-US" sz="2800" dirty="0" err="1" smtClean="0"/>
              <a:t>nivo</a:t>
            </a:r>
            <a:r>
              <a:rPr lang="en-US" sz="2800" dirty="0" smtClean="0"/>
              <a:t>, complicated by posterior uveitis, and treated with high dose steroids</a:t>
            </a:r>
          </a:p>
          <a:p>
            <a:r>
              <a:rPr lang="en-US" sz="2800" dirty="0" smtClean="0"/>
              <a:t>Treatment was stopped</a:t>
            </a:r>
          </a:p>
          <a:p>
            <a:r>
              <a:rPr lang="en-US" sz="2800" dirty="0" smtClean="0"/>
              <a:t>Achieved complete response (developed extensive </a:t>
            </a:r>
            <a:r>
              <a:rPr lang="en-US" sz="2800" dirty="0" err="1" smtClean="0"/>
              <a:t>vitiligo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After 2.5 years, developed mild anemia</a:t>
            </a:r>
          </a:p>
          <a:p>
            <a:r>
              <a:rPr lang="en-US" sz="2800" dirty="0" smtClean="0"/>
              <a:t>At 3 years, scan showed large mass in gastric wall, otherwise NED – not </a:t>
            </a:r>
            <a:r>
              <a:rPr lang="en-US" sz="2800" dirty="0" err="1" smtClean="0"/>
              <a:t>resectable</a:t>
            </a:r>
            <a:r>
              <a:rPr lang="en-US" sz="2800" dirty="0" smtClean="0"/>
              <a:t>, </a:t>
            </a:r>
            <a:r>
              <a:rPr lang="en-US" sz="2800" dirty="0" err="1" smtClean="0"/>
              <a:t>Bx</a:t>
            </a:r>
            <a:r>
              <a:rPr lang="en-US" sz="2800" dirty="0" smtClean="0"/>
              <a:t> + for recurrent melanoma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458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Case 3: What would you offer next?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57129"/>
            <a:ext cx="7886700" cy="4351338"/>
          </a:xfrm>
        </p:spPr>
        <p:txBody>
          <a:bodyPr/>
          <a:lstStyle/>
          <a:p>
            <a:pPr marL="514350" lvl="0" indent="-514350"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Chemotherapy</a:t>
            </a:r>
          </a:p>
          <a:p>
            <a:pPr marL="514350" lvl="0" indent="-514350"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C-kit inhibitor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imatinib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514350" lvl="0" indent="-514350"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Ipilimumab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lvl="0" indent="-514350"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Anti-PD-1</a:t>
            </a:r>
          </a:p>
          <a:p>
            <a:pPr marL="514350" lvl="0" indent="-514350"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Combination of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ipilimumab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and anti-PD-1</a:t>
            </a:r>
          </a:p>
          <a:p>
            <a:pPr marL="514350" lvl="0" indent="-514350"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Comfort care</a:t>
            </a:r>
          </a:p>
          <a:p>
            <a:pPr>
              <a:spcAft>
                <a:spcPts val="6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19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5526831"/>
              </p:ext>
            </p:extLst>
          </p:nvPr>
        </p:nvGraphicFramePr>
        <p:xfrm>
          <a:off x="873457" y="1310186"/>
          <a:ext cx="6987653" cy="487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743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90600"/>
            <a:ext cx="36576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5" name="Picture 3" descr="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990600"/>
            <a:ext cx="36576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1143000" y="990600"/>
            <a:ext cx="742950" cy="6096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4343400" y="990600"/>
            <a:ext cx="742950" cy="6096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464021" y="183225"/>
            <a:ext cx="8284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chemeClr val="tx2"/>
                </a:solidFill>
              </a:rPr>
              <a:t>Response to </a:t>
            </a:r>
            <a:r>
              <a:rPr lang="en-US" sz="3200" dirty="0" err="1">
                <a:solidFill>
                  <a:schemeClr val="tx2"/>
                </a:solidFill>
              </a:rPr>
              <a:t>Ipilimumab</a:t>
            </a:r>
            <a:r>
              <a:rPr lang="en-US" sz="3200" dirty="0">
                <a:solidFill>
                  <a:schemeClr val="tx2"/>
                </a:solidFill>
              </a:rPr>
              <a:t> 10 mg/kg x 2 doses</a:t>
            </a:r>
          </a:p>
        </p:txBody>
      </p:sp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2184102" y="6019802"/>
            <a:ext cx="430117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2 baseline brain </a:t>
            </a:r>
            <a:r>
              <a:rPr lang="en-US" b="1" dirty="0" err="1"/>
              <a:t>mets</a:t>
            </a:r>
            <a:r>
              <a:rPr lang="en-US" b="1" dirty="0"/>
              <a:t> regressed also: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No disease progression 5+ years</a:t>
            </a:r>
          </a:p>
        </p:txBody>
      </p:sp>
    </p:spTree>
    <p:extLst>
      <p:ext uri="{BB962C8B-B14F-4D97-AF65-F5344CB8AC3E}">
        <p14:creationId xmlns:p14="http://schemas.microsoft.com/office/powerpoint/2010/main" val="344316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7" y="438464"/>
            <a:ext cx="4617000" cy="615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001" y="438464"/>
            <a:ext cx="4617000" cy="6156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977" y="438463"/>
            <a:ext cx="1093938" cy="8990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79977" y="438464"/>
            <a:ext cx="1093938" cy="899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53738" y="2211062"/>
            <a:ext cx="888558" cy="104957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253591" y="2466892"/>
            <a:ext cx="888558" cy="104957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7709784" y="2024249"/>
            <a:ext cx="888558" cy="104957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44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97471"/>
            <a:ext cx="8229600" cy="835071"/>
          </a:xfrm>
        </p:spPr>
        <p:txBody>
          <a:bodyPr/>
          <a:lstStyle/>
          <a:p>
            <a:r>
              <a:rPr lang="en-US" sz="4000" dirty="0" smtClean="0"/>
              <a:t>Selection of Patients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887" y="1054282"/>
            <a:ext cx="8495731" cy="4525963"/>
          </a:xfrm>
        </p:spPr>
        <p:txBody>
          <a:bodyPr/>
          <a:lstStyle/>
          <a:p>
            <a:r>
              <a:rPr lang="en-US" sz="2400" dirty="0" smtClean="0"/>
              <a:t>Predictive biomarkers</a:t>
            </a:r>
          </a:p>
          <a:p>
            <a:r>
              <a:rPr lang="en-US" sz="2400" dirty="0" smtClean="0"/>
              <a:t>Clinical features associated with response or resistance</a:t>
            </a:r>
          </a:p>
          <a:p>
            <a:r>
              <a:rPr lang="en-US" sz="2400" dirty="0"/>
              <a:t>Tumor burden and rate of disease </a:t>
            </a:r>
            <a:r>
              <a:rPr lang="en-US" sz="2400" dirty="0" smtClean="0"/>
              <a:t>progression</a:t>
            </a:r>
          </a:p>
          <a:p>
            <a:pPr lvl="1"/>
            <a:r>
              <a:rPr lang="en-US" sz="2400" dirty="0" smtClean="0"/>
              <a:t>Kinetics of tumor response for immune therapy versus alternate therapies</a:t>
            </a:r>
            <a:endParaRPr lang="en-US" sz="2400" dirty="0"/>
          </a:p>
          <a:p>
            <a:r>
              <a:rPr lang="en-US" sz="2400" dirty="0" smtClean="0"/>
              <a:t>Clinical contraindications (autoimmunity, drug interactions)</a:t>
            </a:r>
          </a:p>
          <a:p>
            <a:r>
              <a:rPr lang="en-US" sz="2400" dirty="0" smtClean="0"/>
              <a:t>Potential for durable response with immune therapy versus alternate therapies (requirement for ongoing treatment)</a:t>
            </a:r>
          </a:p>
          <a:p>
            <a:r>
              <a:rPr lang="en-US" sz="2400" dirty="0" smtClean="0"/>
              <a:t>Availability and toxicity/effectiveness of alternate therapies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556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33" y="1910692"/>
            <a:ext cx="8413662" cy="429904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586854" y="352313"/>
            <a:ext cx="8188656" cy="1101840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Intra-</a:t>
            </a:r>
            <a:r>
              <a:rPr lang="en-US" sz="3600" dirty="0" err="1"/>
              <a:t>tumoral</a:t>
            </a:r>
            <a:r>
              <a:rPr lang="en-US" sz="3600" dirty="0"/>
              <a:t> PD-L1 </a:t>
            </a:r>
            <a:r>
              <a:rPr lang="en-US" sz="3600" dirty="0" smtClean="0"/>
              <a:t>Expression </a:t>
            </a:r>
            <a:r>
              <a:rPr lang="en-US" sz="3600" dirty="0"/>
              <a:t>and </a:t>
            </a:r>
            <a:r>
              <a:rPr lang="en-US" sz="3600" dirty="0" smtClean="0"/>
              <a:t>Response </a:t>
            </a:r>
            <a:r>
              <a:rPr lang="en-US" sz="3600" dirty="0"/>
              <a:t>to PD-1/PD-L1 </a:t>
            </a:r>
            <a:r>
              <a:rPr lang="en-US" sz="3600" dirty="0" smtClean="0"/>
              <a:t>Blockade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6010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35" y="1200604"/>
            <a:ext cx="6931241" cy="51756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8959" y="305627"/>
            <a:ext cx="903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2"/>
                </a:solidFill>
              </a:rPr>
              <a:t>No Correlation of PD-L1 Tumor Expression with </a:t>
            </a:r>
            <a:endParaRPr lang="en-US" sz="2400" b="1" dirty="0" smtClean="0">
              <a:solidFill>
                <a:schemeClr val="tx2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tx2"/>
                </a:solidFill>
              </a:rPr>
              <a:t>Response </a:t>
            </a:r>
            <a:r>
              <a:rPr lang="en-US" sz="2400" b="1" dirty="0" smtClean="0">
                <a:solidFill>
                  <a:schemeClr val="tx2"/>
                </a:solidFill>
              </a:rPr>
              <a:t>to </a:t>
            </a:r>
            <a:r>
              <a:rPr lang="en-US" sz="2400" b="1" dirty="0" err="1" smtClean="0">
                <a:solidFill>
                  <a:schemeClr val="tx2"/>
                </a:solidFill>
              </a:rPr>
              <a:t>Ipilimumab</a:t>
            </a:r>
            <a:r>
              <a:rPr lang="en-US" sz="2400" b="1" dirty="0" smtClean="0">
                <a:solidFill>
                  <a:schemeClr val="tx2"/>
                </a:solidFill>
              </a:rPr>
              <a:t> + </a:t>
            </a:r>
            <a:r>
              <a:rPr lang="en-US" sz="2400" b="1" dirty="0" err="1" smtClean="0">
                <a:solidFill>
                  <a:schemeClr val="tx2"/>
                </a:solidFill>
              </a:rPr>
              <a:t>Nivolumab</a:t>
            </a:r>
            <a:r>
              <a:rPr lang="en-US" sz="2400" b="1" dirty="0" smtClean="0">
                <a:solidFill>
                  <a:schemeClr val="tx2"/>
                </a:solidFill>
              </a:rPr>
              <a:t> 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421" y="6469041"/>
            <a:ext cx="6005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Sznol</a:t>
            </a:r>
            <a:r>
              <a:rPr lang="en-US" sz="1200" b="1" dirty="0" smtClean="0"/>
              <a:t> M, et al. </a:t>
            </a:r>
            <a:r>
              <a:rPr lang="en-US" sz="1200" b="1" i="1" dirty="0" smtClean="0"/>
              <a:t>J </a:t>
            </a:r>
            <a:r>
              <a:rPr lang="en-US" sz="1200" b="1" i="1" dirty="0" err="1" smtClean="0"/>
              <a:t>Clin</a:t>
            </a:r>
            <a:r>
              <a:rPr lang="en-US" sz="1200" b="1" i="1" dirty="0" smtClean="0"/>
              <a:t> </a:t>
            </a:r>
            <a:r>
              <a:rPr lang="en-US" sz="1200" b="1" i="1" dirty="0" err="1" smtClean="0"/>
              <a:t>Oncol</a:t>
            </a:r>
            <a:r>
              <a:rPr lang="en-US" sz="1200" b="1" i="1" dirty="0" smtClean="0"/>
              <a:t>. </a:t>
            </a:r>
            <a:r>
              <a:rPr lang="en-US" sz="1200" b="1" dirty="0" smtClean="0"/>
              <a:t>2014;32(5s): Abstract LBA9003.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2192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27961"/>
            <a:ext cx="8467725" cy="11430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Clinical Features Possibly Associated with Lower Immune Therapy Clinical Response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013" y="1791025"/>
            <a:ext cx="8652680" cy="4250509"/>
          </a:xfrm>
        </p:spPr>
        <p:txBody>
          <a:bodyPr/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‘High’ tumor burden (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melanoma,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pembrolizumab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CRP &gt; 1.5x ULN (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tremelimumab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, melanoma)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High LDH 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Baseline abs lymphocyte count &lt; 1000 (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ipilimumab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, melanoma)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27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/>
          <p:cNvSpPr>
            <a:spLocks noGrp="1"/>
          </p:cNvSpPr>
          <p:nvPr>
            <p:ph type="title"/>
          </p:nvPr>
        </p:nvSpPr>
        <p:spPr>
          <a:xfrm>
            <a:off x="173114" y="-27949"/>
            <a:ext cx="8835501" cy="919163"/>
          </a:xfrm>
        </p:spPr>
        <p:txBody>
          <a:bodyPr/>
          <a:lstStyle/>
          <a:p>
            <a:r>
              <a:rPr lang="en-US" sz="2800" dirty="0" smtClean="0"/>
              <a:t> </a:t>
            </a:r>
            <a:r>
              <a:rPr lang="en-US" sz="2800" dirty="0" err="1" smtClean="0"/>
              <a:t>Pembrolizumab</a:t>
            </a:r>
            <a:r>
              <a:rPr lang="en-US" sz="2800" dirty="0" smtClean="0"/>
              <a:t> Confirmed </a:t>
            </a:r>
            <a:r>
              <a:rPr lang="en-US" sz="2800" dirty="0"/>
              <a:t>ORR in Subgroups </a:t>
            </a:r>
            <a:r>
              <a:rPr lang="en-US" sz="1800" dirty="0"/>
              <a:t>(Central Review, RECIST v1.1)</a:t>
            </a:r>
            <a:endParaRPr lang="en-US" sz="2400" dirty="0"/>
          </a:p>
        </p:txBody>
      </p:sp>
      <p:grpSp>
        <p:nvGrpSpPr>
          <p:cNvPr id="2181" name="Group 2180"/>
          <p:cNvGrpSpPr/>
          <p:nvPr/>
        </p:nvGrpSpPr>
        <p:grpSpPr>
          <a:xfrm>
            <a:off x="1261631" y="745486"/>
            <a:ext cx="3372712" cy="5752886"/>
            <a:chOff x="-8077" y="636302"/>
            <a:chExt cx="4496949" cy="5752886"/>
          </a:xfrm>
        </p:grpSpPr>
        <p:sp>
          <p:nvSpPr>
            <p:cNvPr id="6" name="TextBox 5"/>
            <p:cNvSpPr txBox="1"/>
            <p:nvPr/>
          </p:nvSpPr>
          <p:spPr>
            <a:xfrm>
              <a:off x="-8077" y="863092"/>
              <a:ext cx="94085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Overall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8077" y="1090347"/>
              <a:ext cx="96436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Gender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1198" y="1296755"/>
              <a:ext cx="701475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Male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1198" y="1496367"/>
              <a:ext cx="95154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Female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-8077" y="1760549"/>
              <a:ext cx="63308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Age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1198" y="1938819"/>
              <a:ext cx="5924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&lt;65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1198" y="2130903"/>
              <a:ext cx="58605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≥65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8077" y="2377927"/>
              <a:ext cx="1182375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ECOG PS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1198" y="2568025"/>
              <a:ext cx="35950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1198" y="2764160"/>
              <a:ext cx="35950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-8077" y="2998068"/>
              <a:ext cx="118023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LDH level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1198" y="3204476"/>
              <a:ext cx="95154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Normal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1198" y="3397738"/>
              <a:ext cx="108833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Elevated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-8077" y="3631022"/>
              <a:ext cx="193899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Brain metastases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1198" y="3837431"/>
              <a:ext cx="59828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Yes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1198" y="4016647"/>
              <a:ext cx="51980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No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8077" y="4241532"/>
              <a:ext cx="147519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i="1" dirty="0">
                  <a:solidFill>
                    <a:prstClr val="white"/>
                  </a:solidFill>
                  <a:cs typeface="Arial" charset="0"/>
                </a:rPr>
                <a:t>BRAF</a:t>
              </a: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 status</a:t>
              </a:r>
              <a:endParaRPr lang="en-US" sz="1200" b="1" i="1" dirty="0">
                <a:solidFill>
                  <a:prstClr val="white"/>
                </a:solidFill>
                <a:cs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1198" y="4466991"/>
              <a:ext cx="91948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Mutant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0282" y="4666957"/>
              <a:ext cx="140893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Prior BRAFi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30282" y="4860274"/>
              <a:ext cx="172953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No prior BRAFi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1198" y="5056926"/>
              <a:ext cx="115920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Wild type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0282" y="5248743"/>
              <a:ext cx="103490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Prior IPI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0282" y="5439635"/>
              <a:ext cx="135550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No prior IPI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599123" y="636302"/>
              <a:ext cx="3936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N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576200" y="1296755"/>
              <a:ext cx="5860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223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76200" y="1496367"/>
              <a:ext cx="5860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142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576200" y="1938819"/>
              <a:ext cx="5860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221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576200" y="2130903"/>
              <a:ext cx="5860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144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576200" y="2568025"/>
              <a:ext cx="5860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261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576200" y="2764160"/>
              <a:ext cx="5860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104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576200" y="3204476"/>
              <a:ext cx="5860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225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576200" y="3397738"/>
              <a:ext cx="5860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135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618680" y="3837431"/>
              <a:ext cx="4727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31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576200" y="4032036"/>
              <a:ext cx="5860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331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618680" y="4466991"/>
              <a:ext cx="4727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85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618680" y="4666957"/>
              <a:ext cx="4727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55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618680" y="4860274"/>
              <a:ext cx="4727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30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576200" y="5056926"/>
              <a:ext cx="5860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276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576200" y="5248743"/>
              <a:ext cx="5860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163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580432" y="5439635"/>
              <a:ext cx="57477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113</a:t>
              </a:r>
            </a:p>
          </p:txBody>
        </p:sp>
        <p:sp>
          <p:nvSpPr>
            <p:cNvPr id="383" name="TextBox 382"/>
            <p:cNvSpPr txBox="1"/>
            <p:nvPr/>
          </p:nvSpPr>
          <p:spPr>
            <a:xfrm>
              <a:off x="1576200" y="863092"/>
              <a:ext cx="5860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365</a:t>
              </a:r>
            </a:p>
          </p:txBody>
        </p:sp>
        <p:pic>
          <p:nvPicPr>
            <p:cNvPr id="2208" name="Picture 160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211"/>
            <a:stretch/>
          </p:blipFill>
          <p:spPr bwMode="auto">
            <a:xfrm>
              <a:off x="1729225" y="842463"/>
              <a:ext cx="2759647" cy="5546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180" name="Group 2179"/>
          <p:cNvGrpSpPr/>
          <p:nvPr/>
        </p:nvGrpSpPr>
        <p:grpSpPr>
          <a:xfrm>
            <a:off x="4605304" y="765312"/>
            <a:ext cx="3317213" cy="5733060"/>
            <a:chOff x="4545153" y="656128"/>
            <a:chExt cx="4422951" cy="5733060"/>
          </a:xfrm>
        </p:grpSpPr>
        <p:pic>
          <p:nvPicPr>
            <p:cNvPr id="2209" name="Picture 161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620"/>
            <a:stretch/>
          </p:blipFill>
          <p:spPr bwMode="auto">
            <a:xfrm>
              <a:off x="6217315" y="853575"/>
              <a:ext cx="2750789" cy="5535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8" name="TextBox 387"/>
            <p:cNvSpPr txBox="1"/>
            <p:nvPr/>
          </p:nvSpPr>
          <p:spPr>
            <a:xfrm>
              <a:off x="4545153" y="889046"/>
              <a:ext cx="94085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Overall</a:t>
              </a: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4545153" y="1165057"/>
              <a:ext cx="188342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Metastasis stage</a:t>
              </a:r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4734426" y="1452953"/>
              <a:ext cx="53048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M0</a:t>
              </a:r>
            </a:p>
          </p:txBody>
        </p:sp>
        <p:sp>
          <p:nvSpPr>
            <p:cNvPr id="391" name="TextBox 390"/>
            <p:cNvSpPr txBox="1"/>
            <p:nvPr/>
          </p:nvSpPr>
          <p:spPr>
            <a:xfrm>
              <a:off x="4734426" y="1706459"/>
              <a:ext cx="6437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M1a</a:t>
              </a:r>
            </a:p>
          </p:txBody>
        </p:sp>
        <p:sp>
          <p:nvSpPr>
            <p:cNvPr id="392" name="TextBox 391"/>
            <p:cNvSpPr txBox="1"/>
            <p:nvPr/>
          </p:nvSpPr>
          <p:spPr>
            <a:xfrm>
              <a:off x="4734426" y="1950203"/>
              <a:ext cx="6565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M1b</a:t>
              </a:r>
            </a:p>
          </p:txBody>
        </p:sp>
        <p:sp>
          <p:nvSpPr>
            <p:cNvPr id="393" name="TextBox 392"/>
            <p:cNvSpPr txBox="1"/>
            <p:nvPr/>
          </p:nvSpPr>
          <p:spPr>
            <a:xfrm>
              <a:off x="4734426" y="2207313"/>
              <a:ext cx="6437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M1c</a:t>
              </a:r>
            </a:p>
          </p:txBody>
        </p:sp>
        <p:sp>
          <p:nvSpPr>
            <p:cNvPr id="394" name="TextBox 393"/>
            <p:cNvSpPr txBox="1"/>
            <p:nvPr/>
          </p:nvSpPr>
          <p:spPr>
            <a:xfrm>
              <a:off x="4545153" y="2496172"/>
              <a:ext cx="23237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No. of prior therapies</a:t>
              </a:r>
            </a:p>
          </p:txBody>
        </p:sp>
        <p:sp>
          <p:nvSpPr>
            <p:cNvPr id="395" name="TextBox 394"/>
            <p:cNvSpPr txBox="1"/>
            <p:nvPr/>
          </p:nvSpPr>
          <p:spPr>
            <a:xfrm>
              <a:off x="4734426" y="2768166"/>
              <a:ext cx="35950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0</a:t>
              </a:r>
            </a:p>
          </p:txBody>
        </p:sp>
        <p:sp>
          <p:nvSpPr>
            <p:cNvPr id="396" name="TextBox 395"/>
            <p:cNvSpPr txBox="1"/>
            <p:nvPr/>
          </p:nvSpPr>
          <p:spPr>
            <a:xfrm>
              <a:off x="4734426" y="3029623"/>
              <a:ext cx="35950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1</a:t>
              </a:r>
            </a:p>
          </p:txBody>
        </p:sp>
        <p:sp>
          <p:nvSpPr>
            <p:cNvPr id="397" name="TextBox 396"/>
            <p:cNvSpPr txBox="1"/>
            <p:nvPr/>
          </p:nvSpPr>
          <p:spPr>
            <a:xfrm>
              <a:off x="4734426" y="3273855"/>
              <a:ext cx="35950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2</a:t>
              </a: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4734426" y="3522525"/>
              <a:ext cx="4727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≥3</a:t>
              </a:r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4545153" y="3815233"/>
              <a:ext cx="24540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Prior systemic therapy</a:t>
              </a:r>
            </a:p>
          </p:txBody>
        </p:sp>
        <p:sp>
          <p:nvSpPr>
            <p:cNvPr id="400" name="TextBox 399"/>
            <p:cNvSpPr txBox="1"/>
            <p:nvPr/>
          </p:nvSpPr>
          <p:spPr>
            <a:xfrm>
              <a:off x="4734426" y="4087227"/>
              <a:ext cx="168037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Chemotherapy</a:t>
              </a:r>
            </a:p>
          </p:txBody>
        </p:sp>
        <p:sp>
          <p:nvSpPr>
            <p:cNvPr id="401" name="TextBox 400"/>
            <p:cNvSpPr txBox="1"/>
            <p:nvPr/>
          </p:nvSpPr>
          <p:spPr>
            <a:xfrm>
              <a:off x="4734426" y="4338746"/>
              <a:ext cx="17851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Immunotherapy</a:t>
              </a:r>
            </a:p>
          </p:txBody>
        </p:sp>
        <p:sp>
          <p:nvSpPr>
            <p:cNvPr id="402" name="TextBox 401"/>
            <p:cNvSpPr txBox="1"/>
            <p:nvPr/>
          </p:nvSpPr>
          <p:spPr>
            <a:xfrm>
              <a:off x="4734426" y="4592427"/>
              <a:ext cx="138542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BRAF/MEKi</a:t>
              </a: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4545153" y="4879204"/>
              <a:ext cx="21719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Baseline tumor size</a:t>
              </a:r>
            </a:p>
          </p:txBody>
        </p:sp>
        <p:sp>
          <p:nvSpPr>
            <p:cNvPr id="404" name="TextBox 403"/>
            <p:cNvSpPr txBox="1"/>
            <p:nvPr/>
          </p:nvSpPr>
          <p:spPr>
            <a:xfrm>
              <a:off x="4734426" y="5150930"/>
              <a:ext cx="10840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&lt;median</a:t>
              </a:r>
            </a:p>
          </p:txBody>
        </p:sp>
        <p:sp>
          <p:nvSpPr>
            <p:cNvPr id="405" name="TextBox 404"/>
            <p:cNvSpPr txBox="1"/>
            <p:nvPr/>
          </p:nvSpPr>
          <p:spPr>
            <a:xfrm>
              <a:off x="4734426" y="5412656"/>
              <a:ext cx="107764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≥median</a:t>
              </a:r>
            </a:p>
          </p:txBody>
        </p:sp>
        <p:sp>
          <p:nvSpPr>
            <p:cNvPr id="406" name="TextBox 405"/>
            <p:cNvSpPr txBox="1"/>
            <p:nvPr/>
          </p:nvSpPr>
          <p:spPr>
            <a:xfrm>
              <a:off x="6188741" y="656128"/>
              <a:ext cx="3936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N</a:t>
              </a:r>
            </a:p>
          </p:txBody>
        </p:sp>
        <p:sp>
          <p:nvSpPr>
            <p:cNvPr id="407" name="TextBox 406"/>
            <p:cNvSpPr txBox="1"/>
            <p:nvPr/>
          </p:nvSpPr>
          <p:spPr>
            <a:xfrm>
              <a:off x="6129430" y="889046"/>
              <a:ext cx="58605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365</a:t>
              </a: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6164696" y="1452953"/>
              <a:ext cx="4727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47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6164696" y="1706459"/>
              <a:ext cx="4727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35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6164696" y="1950203"/>
              <a:ext cx="4727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62</a:t>
              </a: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6129430" y="2207313"/>
              <a:ext cx="58605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213</a:t>
              </a:r>
            </a:p>
          </p:txBody>
        </p:sp>
        <p:sp>
          <p:nvSpPr>
            <p:cNvPr id="412" name="TextBox 411"/>
            <p:cNvSpPr txBox="1"/>
            <p:nvPr/>
          </p:nvSpPr>
          <p:spPr>
            <a:xfrm>
              <a:off x="6164696" y="2768166"/>
              <a:ext cx="4727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81</a:t>
              </a:r>
            </a:p>
          </p:txBody>
        </p:sp>
        <p:sp>
          <p:nvSpPr>
            <p:cNvPr id="413" name="TextBox 412"/>
            <p:cNvSpPr txBox="1"/>
            <p:nvPr/>
          </p:nvSpPr>
          <p:spPr>
            <a:xfrm>
              <a:off x="6129430" y="3029623"/>
              <a:ext cx="58605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107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6129430" y="3273855"/>
              <a:ext cx="58605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103</a:t>
              </a:r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6164696" y="3522525"/>
              <a:ext cx="4727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74</a:t>
              </a:r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6129430" y="4087227"/>
              <a:ext cx="58605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128</a:t>
              </a:r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6129430" y="4338746"/>
              <a:ext cx="58605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100</a:t>
              </a:r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6164696" y="4592427"/>
              <a:ext cx="47277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60</a:t>
              </a:r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6129430" y="5150930"/>
              <a:ext cx="58605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182</a:t>
              </a:r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6129430" y="5412656"/>
              <a:ext cx="58605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prstClr val="white"/>
                  </a:solidFill>
                  <a:cs typeface="Arial" charset="0"/>
                </a:rPr>
                <a:t>183</a:t>
              </a:r>
            </a:p>
          </p:txBody>
        </p:sp>
      </p:grpSp>
      <p:sp>
        <p:nvSpPr>
          <p:cNvPr id="82" name="TextBox 4"/>
          <p:cNvSpPr txBox="1">
            <a:spLocks noChangeArrowheads="1"/>
          </p:cNvSpPr>
          <p:nvPr/>
        </p:nvSpPr>
        <p:spPr bwMode="auto">
          <a:xfrm>
            <a:off x="1143001" y="6041255"/>
            <a:ext cx="23503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 err="1">
                <a:solidFill>
                  <a:prstClr val="white"/>
                </a:solidFill>
              </a:rPr>
              <a:t>BRAFi</a:t>
            </a:r>
            <a:r>
              <a:rPr lang="en-US" altLang="en-US" sz="800" b="1" dirty="0">
                <a:solidFill>
                  <a:prstClr val="white"/>
                </a:solidFill>
              </a:rPr>
              <a:t>, BRAF inhibitor; </a:t>
            </a:r>
            <a:r>
              <a:rPr lang="en-US" altLang="en-US" sz="800" b="1" dirty="0" err="1">
                <a:solidFill>
                  <a:prstClr val="white"/>
                </a:solidFill>
              </a:rPr>
              <a:t>MEKi</a:t>
            </a:r>
            <a:r>
              <a:rPr lang="en-US" altLang="en-US" sz="800" b="1" dirty="0">
                <a:solidFill>
                  <a:prstClr val="white"/>
                </a:solidFill>
              </a:rPr>
              <a:t>, </a:t>
            </a:r>
            <a:r>
              <a:rPr lang="en-US" altLang="en-US" sz="800" b="1">
                <a:solidFill>
                  <a:prstClr val="white"/>
                </a:solidFill>
              </a:rPr>
              <a:t>MEK inhibitor.</a:t>
            </a:r>
            <a:endParaRPr lang="en-US" altLang="en-US" sz="800" b="1" dirty="0">
              <a:solidFill>
                <a:prstClr val="white"/>
              </a:solidFill>
            </a:endParaRPr>
          </a:p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solidFill>
                  <a:prstClr val="white"/>
                </a:solidFill>
              </a:rPr>
              <a:t>Analysis cut-off date: October 18, 2013.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257081" y="753203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prstClr val="white"/>
                </a:solidFill>
                <a:cs typeface="Arial" charset="0"/>
              </a:rPr>
              <a:t>34%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522839" y="753203"/>
            <a:ext cx="49084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prstClr val="white"/>
                </a:solidFill>
                <a:cs typeface="Arial" charset="0"/>
              </a:rPr>
              <a:t>34%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7241074" y="2764110"/>
            <a:ext cx="1045676" cy="190098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>
            <a:off x="6974847" y="3521540"/>
            <a:ext cx="1311904" cy="20347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91069" y="6457428"/>
            <a:ext cx="6740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Ribas</a:t>
            </a:r>
            <a:r>
              <a:rPr lang="en-US" sz="1200" b="1" dirty="0" smtClean="0"/>
              <a:t> A, et al. </a:t>
            </a:r>
            <a:r>
              <a:rPr lang="en-US" sz="1200" b="1" i="1" dirty="0" smtClean="0"/>
              <a:t>J </a:t>
            </a:r>
            <a:r>
              <a:rPr lang="en-US" sz="1200" b="1" i="1" dirty="0" err="1" smtClean="0"/>
              <a:t>Clin</a:t>
            </a:r>
            <a:r>
              <a:rPr lang="en-US" sz="1200" b="1" i="1" dirty="0" smtClean="0"/>
              <a:t> </a:t>
            </a:r>
            <a:r>
              <a:rPr lang="en-US" sz="1200" b="1" i="1" dirty="0" err="1" smtClean="0"/>
              <a:t>Oncol</a:t>
            </a:r>
            <a:r>
              <a:rPr lang="en-US" sz="1200" b="1" i="1" dirty="0" smtClean="0"/>
              <a:t>. </a:t>
            </a:r>
            <a:r>
              <a:rPr lang="en-US" sz="1200" b="1" dirty="0" smtClean="0"/>
              <a:t>2014;32(5s): Abstract LBA9000.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6607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76200"/>
            <a:ext cx="3657600" cy="4876800"/>
          </a:xfrm>
          <a:prstGeom prst="rect">
            <a:avLst/>
          </a:prstGeom>
          <a:noFill/>
        </p:spPr>
      </p:pic>
      <p:sp>
        <p:nvSpPr>
          <p:cNvPr id="107523" name="Rectangle 3"/>
          <p:cNvSpPr>
            <a:spLocks noChangeArrowheads="1"/>
          </p:cNvSpPr>
          <p:nvPr/>
        </p:nvSpPr>
        <p:spPr bwMode="auto">
          <a:xfrm>
            <a:off x="4343400" y="1981200"/>
            <a:ext cx="74295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7524" name="Rectangle 4"/>
          <p:cNvSpPr>
            <a:spLocks noChangeArrowheads="1"/>
          </p:cNvSpPr>
          <p:nvPr/>
        </p:nvSpPr>
        <p:spPr bwMode="auto">
          <a:xfrm>
            <a:off x="4343400" y="1981200"/>
            <a:ext cx="6858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107525" name="Picture 5" descr="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33315" y="1981200"/>
            <a:ext cx="3657600" cy="4876800"/>
          </a:xfrm>
          <a:prstGeom prst="rect">
            <a:avLst/>
          </a:prstGeom>
          <a:noFill/>
        </p:spPr>
      </p:pic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143000" y="2"/>
            <a:ext cx="8001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7527" name="Rectangle 7"/>
          <p:cNvSpPr>
            <a:spLocks noChangeArrowheads="1"/>
          </p:cNvSpPr>
          <p:nvPr/>
        </p:nvSpPr>
        <p:spPr bwMode="auto">
          <a:xfrm>
            <a:off x="114300" y="114300"/>
            <a:ext cx="742950" cy="69091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7528" name="Rectangle 8"/>
          <p:cNvSpPr>
            <a:spLocks noChangeArrowheads="1"/>
          </p:cNvSpPr>
          <p:nvPr/>
        </p:nvSpPr>
        <p:spPr bwMode="auto">
          <a:xfrm>
            <a:off x="3833315" y="2008496"/>
            <a:ext cx="685800" cy="6096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7529" name="Text Box 9"/>
          <p:cNvSpPr txBox="1">
            <a:spLocks noChangeArrowheads="1"/>
          </p:cNvSpPr>
          <p:nvPr/>
        </p:nvSpPr>
        <p:spPr bwMode="auto">
          <a:xfrm>
            <a:off x="3930551" y="351931"/>
            <a:ext cx="510267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Metastatic Melanoma, </a:t>
            </a:r>
            <a:r>
              <a:rPr lang="en-US" dirty="0" smtClean="0"/>
              <a:t>Prior HD Il-2</a:t>
            </a:r>
            <a:endParaRPr lang="en-US" dirty="0"/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Anti-PD1 1 mg/kg every other week </a:t>
            </a:r>
            <a:r>
              <a:rPr lang="en-US" dirty="0" smtClean="0"/>
              <a:t>x 2 years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Negative PET CT at 6 months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Improving PR at 5.5 </a:t>
            </a:r>
            <a:r>
              <a:rPr lang="en-US" dirty="0" smtClean="0"/>
              <a:t>years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49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4632" y="1844736"/>
            <a:ext cx="3657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25032" y="1844736"/>
            <a:ext cx="3657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924632" y="1844736"/>
            <a:ext cx="685800" cy="533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53632" y="1844736"/>
            <a:ext cx="685800" cy="533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4843" y="275232"/>
            <a:ext cx="85844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Clear cell renal carcinoma, histologic grade 4, PD-L1 tumor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expression+: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Prior excellent mixed response to HD IL-2, began anti-PD-L1 20 mg/kg q3w on 12/9/12,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 AEs (liver lesion also regressed, not shown) – slide 1</a:t>
            </a:r>
          </a:p>
        </p:txBody>
      </p:sp>
    </p:spTree>
    <p:extLst>
      <p:ext uri="{BB962C8B-B14F-4D97-AF65-F5344CB8AC3E}">
        <p14:creationId xmlns:p14="http://schemas.microsoft.com/office/powerpoint/2010/main" val="232208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259307" y="136527"/>
            <a:ext cx="8611737" cy="919163"/>
          </a:xfrm>
        </p:spPr>
        <p:txBody>
          <a:bodyPr/>
          <a:lstStyle/>
          <a:p>
            <a:pPr algn="ctr"/>
            <a:r>
              <a:rPr lang="en-US" altLang="en-US" sz="3200" dirty="0">
                <a:ea typeface="ＭＳ Ｐゴシック" pitchFamily="34" charset="-128"/>
              </a:rPr>
              <a:t>Response Characteristics in Patients with Melanoma Receiving </a:t>
            </a:r>
            <a:r>
              <a:rPr lang="en-US" altLang="en-US" sz="3200" dirty="0" err="1">
                <a:ea typeface="ＭＳ Ｐゴシック" pitchFamily="34" charset="-128"/>
              </a:rPr>
              <a:t>Nivolumab</a:t>
            </a:r>
            <a:r>
              <a:rPr lang="en-US" altLang="en-US" sz="3200" dirty="0">
                <a:ea typeface="ＭＳ Ｐゴシック" pitchFamily="34" charset="-128"/>
              </a:rPr>
              <a:t> </a:t>
            </a:r>
            <a:endParaRPr lang="en-US" altLang="en-US" sz="3200" dirty="0"/>
          </a:p>
        </p:txBody>
      </p:sp>
      <p:pic>
        <p:nvPicPr>
          <p:cNvPr id="17411" name="Picture 4" descr="003 swimmer in weeks month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7" y="1103314"/>
            <a:ext cx="4439841" cy="517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5"/>
          <p:cNvSpPr txBox="1">
            <a:spLocks/>
          </p:cNvSpPr>
          <p:nvPr/>
        </p:nvSpPr>
        <p:spPr>
          <a:xfrm>
            <a:off x="5760245" y="1282655"/>
            <a:ext cx="3097152" cy="4389438"/>
          </a:xfrm>
          <a:prstGeom prst="rect">
            <a:avLst/>
          </a:prstGeom>
        </p:spPr>
        <p:txBody>
          <a:bodyPr/>
          <a:lstStyle/>
          <a:p>
            <a:pPr marL="236538" indent="-236538" defTabSz="457200" eaLnBrk="0" fontAlgn="base" hangingPunct="0">
              <a:spcBef>
                <a:spcPct val="0"/>
              </a:spcBef>
              <a:spcAft>
                <a:spcPts val="1200"/>
              </a:spcAft>
              <a:buClr>
                <a:prstClr val="white"/>
              </a:buClr>
              <a:buSzPct val="90000"/>
              <a:buFont typeface="Wingdings" pitchFamily="2" charset="2"/>
              <a:buChar char="l"/>
              <a:defRPr/>
            </a:pPr>
            <a:r>
              <a:rPr lang="en-US" sz="1500" b="1" kern="0" dirty="0">
                <a:solidFill>
                  <a:prstClr val="white"/>
                </a:solidFill>
                <a:ea typeface="MS PGothic" charset="-128"/>
                <a:cs typeface="Arial" pitchFamily="34" charset="0"/>
              </a:rPr>
              <a:t>Longest follow-up of any PD-1 pathway inhibitor; MEL pt enrollment: November 2008 through January 2012</a:t>
            </a:r>
          </a:p>
          <a:p>
            <a:pPr marL="236538" indent="-236538" defTabSz="457200" eaLnBrk="0" fontAlgn="base" hangingPunct="0">
              <a:spcBef>
                <a:spcPct val="0"/>
              </a:spcBef>
              <a:spcAft>
                <a:spcPts val="1200"/>
              </a:spcAft>
              <a:buClr>
                <a:prstClr val="white"/>
              </a:buClr>
              <a:buSzPct val="90000"/>
              <a:buFont typeface="Wingdings" pitchFamily="2" charset="2"/>
              <a:buChar char="l"/>
              <a:defRPr/>
            </a:pPr>
            <a:r>
              <a:rPr lang="en-US" sz="1500" b="1" kern="0" dirty="0">
                <a:solidFill>
                  <a:prstClr val="white"/>
                </a:solidFill>
                <a:ea typeface="MS PGothic" charset="-128"/>
                <a:cs typeface="Arial" pitchFamily="34" charset="0"/>
              </a:rPr>
              <a:t>Responses ongoing in 19/34 (56%) responders at time of analysis </a:t>
            </a:r>
          </a:p>
          <a:p>
            <a:pPr marL="236538" indent="-236538" defTabSz="457200" eaLnBrk="0" fontAlgn="base" hangingPunct="0">
              <a:spcBef>
                <a:spcPct val="0"/>
              </a:spcBef>
              <a:spcAft>
                <a:spcPts val="1200"/>
              </a:spcAft>
              <a:buClr>
                <a:prstClr val="white"/>
              </a:buClr>
              <a:buSzPct val="90000"/>
              <a:buFont typeface="Wingdings" pitchFamily="2" charset="2"/>
              <a:buChar char="l"/>
              <a:defRPr/>
            </a:pPr>
            <a:r>
              <a:rPr lang="en-US" sz="1500" b="1" kern="0" dirty="0">
                <a:solidFill>
                  <a:prstClr val="white"/>
                </a:solidFill>
                <a:ea typeface="MS PGothic" charset="-128"/>
                <a:cs typeface="Arial" pitchFamily="34" charset="0"/>
              </a:rPr>
              <a:t>52% (11/21) of responding pts who discontinued therapy for reasons other than PD responded for </a:t>
            </a:r>
            <a:r>
              <a:rPr lang="en-US" sz="1500" b="1" kern="0" dirty="0">
                <a:solidFill>
                  <a:prstClr val="white"/>
                </a:solidFill>
                <a:ea typeface="MS PGothic" charset="-128"/>
                <a:cs typeface="Arial"/>
              </a:rPr>
              <a:t>≥24 weeks</a:t>
            </a:r>
          </a:p>
          <a:p>
            <a:pPr marL="236538" indent="-236538" defTabSz="457200" eaLnBrk="0" fontAlgn="base" hangingPunct="0">
              <a:spcBef>
                <a:spcPct val="0"/>
              </a:spcBef>
              <a:spcAft>
                <a:spcPts val="1200"/>
              </a:spcAft>
              <a:buClr>
                <a:prstClr val="white"/>
              </a:buClr>
              <a:buSzPct val="90000"/>
              <a:buFont typeface="Wingdings" pitchFamily="2" charset="2"/>
              <a:buChar char="l"/>
              <a:defRPr/>
            </a:pPr>
            <a:r>
              <a:rPr lang="en-US" sz="1500" b="1" kern="0" dirty="0">
                <a:solidFill>
                  <a:prstClr val="white"/>
                </a:solidFill>
                <a:ea typeface="MS PGothic" charset="-128"/>
                <a:cs typeface="Arial" pitchFamily="34" charset="0"/>
              </a:rPr>
              <a:t>64% (7/11) remained in response from 24-56 weeks </a:t>
            </a:r>
          </a:p>
          <a:p>
            <a:pPr marL="236538" indent="-236538" defTabSz="457200" eaLnBrk="0" fontAlgn="base" hangingPunct="0">
              <a:spcBef>
                <a:spcPct val="0"/>
              </a:spcBef>
              <a:spcAft>
                <a:spcPts val="1200"/>
              </a:spcAft>
              <a:buClr>
                <a:prstClr val="white"/>
              </a:buClr>
              <a:buSzPct val="90000"/>
              <a:buFont typeface="Wingdings" pitchFamily="2" charset="2"/>
              <a:buChar char="l"/>
              <a:defRPr/>
            </a:pPr>
            <a:r>
              <a:rPr lang="en-US" sz="1500" b="1" kern="0" dirty="0">
                <a:solidFill>
                  <a:prstClr val="white"/>
                </a:solidFill>
                <a:ea typeface="MS PGothic" charset="-128"/>
                <a:cs typeface="Arial" pitchFamily="34" charset="0"/>
              </a:rPr>
              <a:t>44% (15/34) of responding patients showed a response at first tumor assessment </a:t>
            </a:r>
            <a:br>
              <a:rPr lang="en-US" sz="1500" b="1" kern="0" dirty="0">
                <a:solidFill>
                  <a:prstClr val="white"/>
                </a:solidFill>
                <a:ea typeface="MS PGothic" charset="-128"/>
                <a:cs typeface="Arial" pitchFamily="34" charset="0"/>
              </a:rPr>
            </a:br>
            <a:r>
              <a:rPr lang="en-US" sz="1500" b="1" kern="0" dirty="0">
                <a:solidFill>
                  <a:prstClr val="white"/>
                </a:solidFill>
                <a:ea typeface="MS PGothic" charset="-128"/>
                <a:cs typeface="Arial" pitchFamily="34" charset="0"/>
              </a:rPr>
              <a:t>(8 weeks)</a:t>
            </a:r>
          </a:p>
          <a:p>
            <a:pPr marL="236538" indent="-236538" defTabSz="457200" eaLnBrk="0" fontAlgn="base" hangingPunct="0">
              <a:spcBef>
                <a:spcPct val="0"/>
              </a:spcBef>
              <a:spcAft>
                <a:spcPts val="1200"/>
              </a:spcAft>
              <a:buClr>
                <a:prstClr val="white"/>
              </a:buClr>
              <a:buSzPct val="90000"/>
              <a:buFont typeface="Wingdings" pitchFamily="2" charset="2"/>
              <a:buChar char="l"/>
              <a:defRPr/>
            </a:pPr>
            <a:endParaRPr lang="en-US" sz="1500" b="1" kern="0" dirty="0">
              <a:solidFill>
                <a:prstClr val="white"/>
              </a:solidFill>
              <a:ea typeface="MS PGothic" charset="-128"/>
              <a:cs typeface="Arial" pitchFamily="34" charset="0"/>
            </a:endParaRPr>
          </a:p>
        </p:txBody>
      </p:sp>
      <p:sp>
        <p:nvSpPr>
          <p:cNvPr id="17413" name="TextBox 6"/>
          <p:cNvSpPr txBox="1">
            <a:spLocks noChangeArrowheads="1"/>
          </p:cNvSpPr>
          <p:nvPr/>
        </p:nvSpPr>
        <p:spPr bwMode="auto">
          <a:xfrm>
            <a:off x="3190876" y="5146675"/>
            <a:ext cx="26597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>
                <a:solidFill>
                  <a:srgbClr val="000000"/>
                </a:solidFill>
              </a:rPr>
              <a:t>Median DOR 22.9 months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2914650" y="1600200"/>
            <a:ext cx="0" cy="411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1" y="1600201"/>
            <a:ext cx="82153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5660" y="6410281"/>
            <a:ext cx="7063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Hodi</a:t>
            </a:r>
            <a:r>
              <a:rPr lang="en-US" sz="1200" b="1" dirty="0" smtClean="0"/>
              <a:t> FS, et al. </a:t>
            </a:r>
            <a:r>
              <a:rPr lang="en-US" sz="1200" b="1" i="1" dirty="0" smtClean="0"/>
              <a:t>J </a:t>
            </a:r>
            <a:r>
              <a:rPr lang="en-US" sz="1200" b="1" i="1" dirty="0" err="1" smtClean="0"/>
              <a:t>Clin</a:t>
            </a:r>
            <a:r>
              <a:rPr lang="en-US" sz="1200" b="1" i="1" dirty="0" smtClean="0"/>
              <a:t> </a:t>
            </a:r>
            <a:r>
              <a:rPr lang="en-US" sz="1200" b="1" i="1" dirty="0" err="1" smtClean="0"/>
              <a:t>Oncol</a:t>
            </a:r>
            <a:r>
              <a:rPr lang="en-US" sz="1200" b="1" i="1" dirty="0" smtClean="0"/>
              <a:t>. </a:t>
            </a:r>
            <a:r>
              <a:rPr lang="en-US" sz="1200" b="1" dirty="0" smtClean="0"/>
              <a:t>2014;32(5s): Abstract 9002.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8471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9136"/>
            <a:ext cx="9144000" cy="919163"/>
          </a:xfrm>
        </p:spPr>
        <p:txBody>
          <a:bodyPr/>
          <a:lstStyle/>
          <a:p>
            <a:pPr algn="ctr"/>
            <a:r>
              <a:rPr lang="en-US" sz="2800" dirty="0" err="1" smtClean="0"/>
              <a:t>Ipilimumab+Nivolumab</a:t>
            </a:r>
            <a:r>
              <a:rPr lang="en-US" sz="2800" dirty="0" smtClean="0"/>
              <a:t> Characteristics </a:t>
            </a:r>
            <a:r>
              <a:rPr lang="en-US" sz="2800" dirty="0"/>
              <a:t>of Response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737582" y="1409477"/>
            <a:ext cx="2078870" cy="3198889"/>
          </a:xfrm>
        </p:spPr>
        <p:txBody>
          <a:bodyPr/>
          <a:lstStyle/>
          <a:p>
            <a:pPr marL="236538" indent="-236538">
              <a:spcBef>
                <a:spcPts val="0"/>
              </a:spcBef>
              <a:spcAft>
                <a:spcPts val="600"/>
              </a:spcAft>
              <a:buSzPct val="110000"/>
            </a:pPr>
            <a:r>
              <a:rPr lang="en-US" sz="2000" b="1" dirty="0"/>
              <a:t>Median </a:t>
            </a:r>
            <a:br>
              <a:rPr lang="en-US" sz="2000" b="1" dirty="0"/>
            </a:br>
            <a:r>
              <a:rPr lang="en-US" sz="2000" b="1" dirty="0"/>
              <a:t>duration of response in Cohorts 1-3 </a:t>
            </a:r>
            <a:br>
              <a:rPr lang="en-US" sz="2000" b="1" dirty="0"/>
            </a:br>
            <a:r>
              <a:rPr lang="en-US" sz="2000" b="1" dirty="0"/>
              <a:t>and cohort 8 not reached</a:t>
            </a:r>
          </a:p>
          <a:p>
            <a:pPr marL="241300" indent="-241300">
              <a:spcBef>
                <a:spcPts val="0"/>
              </a:spcBef>
              <a:spcAft>
                <a:spcPts val="600"/>
              </a:spcAft>
              <a:buSzPct val="110000"/>
            </a:pPr>
            <a:r>
              <a:rPr lang="en-US" sz="2000" b="1" dirty="0"/>
              <a:t>18/22 </a:t>
            </a:r>
            <a:br>
              <a:rPr lang="en-US" sz="2000" b="1" dirty="0"/>
            </a:br>
            <a:r>
              <a:rPr lang="en-US" sz="2000" b="1" dirty="0"/>
              <a:t>responses ongoing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225013" y="778208"/>
            <a:ext cx="5304376" cy="5338507"/>
            <a:chOff x="103876" y="1308133"/>
            <a:chExt cx="6056416" cy="4869317"/>
          </a:xfrm>
        </p:grpSpPr>
        <p:pic>
          <p:nvPicPr>
            <p:cNvPr id="7" name="Picture 6" descr="004 Swimmer all concurrent cohorts with 1 at top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76" y="1308133"/>
              <a:ext cx="6056416" cy="486931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>
              <a:off x="181381" y="4098318"/>
              <a:ext cx="5581404" cy="336872"/>
            </a:xfrm>
            <a:prstGeom prst="rect">
              <a:avLst/>
            </a:prstGeom>
            <a:noFill/>
            <a:ln w="12700" cap="flat" cmpd="sng" algn="ctr">
              <a:solidFill>
                <a:srgbClr val="C00000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45720" tIns="45720" rIns="4572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F2C52"/>
                </a:solidFill>
                <a:cs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175126" y="2189534"/>
              <a:ext cx="5581404" cy="336872"/>
            </a:xfrm>
            <a:prstGeom prst="rect">
              <a:avLst/>
            </a:prstGeom>
            <a:noFill/>
            <a:ln w="12700" cap="flat" cmpd="sng" algn="ctr">
              <a:solidFill>
                <a:srgbClr val="C00000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45720" tIns="45720" rIns="4572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F2C52"/>
                </a:solidFill>
                <a:cs typeface="Arial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77421" y="6469041"/>
            <a:ext cx="6005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Sznol</a:t>
            </a:r>
            <a:r>
              <a:rPr lang="en-US" sz="1200" b="1" dirty="0" smtClean="0"/>
              <a:t> M, et al. </a:t>
            </a:r>
            <a:r>
              <a:rPr lang="en-US" sz="1200" b="1" i="1" dirty="0" smtClean="0"/>
              <a:t>J </a:t>
            </a:r>
            <a:r>
              <a:rPr lang="en-US" sz="1200" b="1" i="1" dirty="0" err="1" smtClean="0"/>
              <a:t>Clin</a:t>
            </a:r>
            <a:r>
              <a:rPr lang="en-US" sz="1200" b="1" i="1" dirty="0" smtClean="0"/>
              <a:t> </a:t>
            </a:r>
            <a:r>
              <a:rPr lang="en-US" sz="1200" b="1" i="1" dirty="0" err="1" smtClean="0"/>
              <a:t>Oncol</a:t>
            </a:r>
            <a:r>
              <a:rPr lang="en-US" sz="1200" b="1" i="1" dirty="0" smtClean="0"/>
              <a:t>. </a:t>
            </a:r>
            <a:r>
              <a:rPr lang="en-US" sz="1200" b="1" dirty="0" smtClean="0"/>
              <a:t>2014;32(5s): Abstract LBA9003.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47483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4755" y="1365751"/>
            <a:ext cx="5914226" cy="4013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rot="5400000" flipH="1" flipV="1">
            <a:off x="3149923" y="3481283"/>
            <a:ext cx="1676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Group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720482"/>
              </p:ext>
            </p:extLst>
          </p:nvPr>
        </p:nvGraphicFramePr>
        <p:xfrm>
          <a:off x="1742718" y="5462750"/>
          <a:ext cx="5886450" cy="1250162"/>
        </p:xfrm>
        <a:graphic>
          <a:graphicData uri="http://schemas.openxmlformats.org/drawingml/2006/table">
            <a:tbl>
              <a:tblPr/>
              <a:tblGrid>
                <a:gridCol w="1371600"/>
                <a:gridCol w="1600200"/>
                <a:gridCol w="1657350"/>
                <a:gridCol w="1257300"/>
              </a:tblGrid>
              <a:tr h="335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90000"/>
                        <a:buFont typeface="Wingdings" pitchFamily="1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1" charset="0"/>
                          <a:ea typeface="ＭＳ Ｐゴシック" pitchFamily="1" charset="-128"/>
                          <a:cs typeface="ＭＳ Ｐゴシック" pitchFamily="1" charset="-128"/>
                        </a:rPr>
                        <a:t>Survival Rate</a:t>
                      </a:r>
                    </a:p>
                  </a:txBody>
                  <a:tcPr marL="68580" marR="68580" marT="45749" marB="45749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90000"/>
                        <a:buFont typeface="Wingdings" pitchFamily="1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1" charset="0"/>
                          <a:ea typeface="ＭＳ Ｐゴシック" pitchFamily="1" charset="-128"/>
                          <a:cs typeface="ＭＳ Ｐゴシック" pitchFamily="1" charset="-128"/>
                        </a:rPr>
                        <a:t>Ipilimumab + gp100 </a:t>
                      </a:r>
                    </a:p>
                  </a:txBody>
                  <a:tcPr marL="68580" marR="68580" marT="45749" marB="45749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90000"/>
                        <a:buFont typeface="Wingdings" pitchFamily="1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1" charset="0"/>
                          <a:ea typeface="ＭＳ Ｐゴシック" pitchFamily="1" charset="-128"/>
                          <a:cs typeface="ＭＳ Ｐゴシック" pitchFamily="1" charset="-128"/>
                        </a:rPr>
                        <a:t>Ipilimumab alone </a:t>
                      </a:r>
                    </a:p>
                  </a:txBody>
                  <a:tcPr marL="68580" marR="68580" marT="45749" marB="45749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DC6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90000"/>
                        <a:buFont typeface="Wingdings" pitchFamily="1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1" charset="0"/>
                          <a:ea typeface="ＭＳ Ｐゴシック" pitchFamily="1" charset="-128"/>
                          <a:cs typeface="ＭＳ Ｐゴシック" pitchFamily="1" charset="-128"/>
                        </a:rPr>
                        <a:t>gp100 alone</a:t>
                      </a:r>
                    </a:p>
                  </a:txBody>
                  <a:tcPr marL="68580" marR="68580" marT="45749" marB="45749" anchor="ctr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33C97"/>
                    </a:solidFill>
                  </a:tcPr>
                </a:tc>
              </a:tr>
              <a:tr h="335492">
                <a:tc>
                  <a:txBody>
                    <a:bodyPr/>
                    <a:lstStyle/>
                    <a:p>
                      <a:pPr marL="0" marR="0" lvl="0" indent="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90000"/>
                        <a:buFont typeface="Wingdings" pitchFamily="1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1" charset="0"/>
                          <a:ea typeface="ＭＳ Ｐゴシック" pitchFamily="1" charset="-128"/>
                          <a:cs typeface="ＭＳ Ｐゴシック" pitchFamily="1" charset="-128"/>
                        </a:rPr>
                        <a:t>1-yr </a:t>
                      </a:r>
                    </a:p>
                  </a:txBody>
                  <a:tcPr marL="68580" marR="68580" marT="45749" marB="45749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itchFamily="1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1" charset="0"/>
                          <a:ea typeface="ＭＳ Ｐゴシック" pitchFamily="1" charset="-128"/>
                          <a:cs typeface="ＭＳ Ｐゴシック" pitchFamily="1" charset="-128"/>
                        </a:rPr>
                        <a:t>44%</a:t>
                      </a:r>
                    </a:p>
                  </a:txBody>
                  <a:tcPr marL="68580" marR="68580" marT="45749" marB="45749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itchFamily="1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1" charset="0"/>
                          <a:ea typeface="ＭＳ Ｐゴシック" pitchFamily="1" charset="-128"/>
                          <a:cs typeface="ＭＳ Ｐゴシック" pitchFamily="1" charset="-128"/>
                        </a:rPr>
                        <a:t>46%</a:t>
                      </a:r>
                    </a:p>
                  </a:txBody>
                  <a:tcPr marL="68580" marR="68580" marT="45749" marB="45749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itchFamily="1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1" charset="0"/>
                          <a:ea typeface="ＭＳ Ｐゴシック" pitchFamily="1" charset="-128"/>
                          <a:cs typeface="ＭＳ Ｐゴシック" pitchFamily="1" charset="-128"/>
                        </a:rPr>
                        <a:t>25%</a:t>
                      </a:r>
                    </a:p>
                  </a:txBody>
                  <a:tcPr marL="68580" marR="68580" marT="45749" marB="45749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492">
                <a:tc>
                  <a:txBody>
                    <a:bodyPr/>
                    <a:lstStyle/>
                    <a:p>
                      <a:pPr marL="4572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90000"/>
                        <a:buFont typeface="Wingdings" pitchFamily="1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1" charset="0"/>
                          <a:ea typeface="ＭＳ Ｐゴシック" pitchFamily="1" charset="-128"/>
                          <a:cs typeface="ＭＳ Ｐゴシック" pitchFamily="1" charset="-128"/>
                        </a:rPr>
                        <a:t>2-yr</a:t>
                      </a:r>
                    </a:p>
                  </a:txBody>
                  <a:tcPr marL="68580" marR="68580" marT="45749" marB="45749" horzOverflow="overflow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itchFamily="1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1" charset="0"/>
                          <a:ea typeface="ＭＳ Ｐゴシック" pitchFamily="1" charset="-128"/>
                          <a:cs typeface="ＭＳ Ｐゴシック" pitchFamily="1" charset="-128"/>
                        </a:rPr>
                        <a:t>22%</a:t>
                      </a:r>
                    </a:p>
                  </a:txBody>
                  <a:tcPr marL="68580" marR="68580" marT="45749" marB="45749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itchFamily="1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1" charset="0"/>
                          <a:ea typeface="ＭＳ Ｐゴシック" pitchFamily="1" charset="-128"/>
                          <a:cs typeface="ＭＳ Ｐゴシック" pitchFamily="1" charset="-128"/>
                        </a:rPr>
                        <a:t>24%</a:t>
                      </a:r>
                    </a:p>
                  </a:txBody>
                  <a:tcPr marL="68580" marR="68580" marT="45749" marB="45749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 typeface="Wingdings" pitchFamily="1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1" charset="0"/>
                          <a:ea typeface="Times New Roman" pitchFamily="1" charset="0"/>
                          <a:cs typeface="Times New Roman" pitchFamily="1" charset="0"/>
                        </a:rPr>
                        <a:t>14%</a:t>
                      </a:r>
                    </a:p>
                  </a:txBody>
                  <a:tcPr marL="68580" marR="68580" marT="45749" marB="45749"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04722" y="136339"/>
            <a:ext cx="89624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Randomized Trial of </a:t>
            </a:r>
            <a:r>
              <a:rPr lang="en-US" sz="3200" dirty="0" err="1" smtClean="0">
                <a:solidFill>
                  <a:schemeClr val="tx2"/>
                </a:solidFill>
              </a:rPr>
              <a:t>Ipilimumab</a:t>
            </a:r>
            <a:r>
              <a:rPr lang="en-US" sz="3200" dirty="0" smtClean="0">
                <a:solidFill>
                  <a:schemeClr val="tx2"/>
                </a:solidFill>
              </a:rPr>
              <a:t> +/- gp100 Vaccine Versus Vaccine in Metastatic Melanoma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25" y="6304079"/>
            <a:ext cx="2107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Hodi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FS, et al. </a:t>
            </a:r>
            <a:r>
              <a:rPr lang="en-US" sz="1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sz="12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Engl</a:t>
            </a:r>
            <a:r>
              <a:rPr lang="en-US" sz="1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J Med. 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2010;363(8):711-723.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93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911" y="1591497"/>
            <a:ext cx="207764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6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386" y="1589909"/>
            <a:ext cx="207764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7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211" y="1591497"/>
            <a:ext cx="207764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8" name="TextBox 6"/>
          <p:cNvSpPr txBox="1">
            <a:spLocks noChangeArrowheads="1"/>
          </p:cNvSpPr>
          <p:nvPr/>
        </p:nvSpPr>
        <p:spPr bwMode="auto">
          <a:xfrm>
            <a:off x="1245395" y="1256116"/>
            <a:ext cx="104227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Verdana" charset="0"/>
              </a:rPr>
              <a:t>Baseline</a:t>
            </a:r>
          </a:p>
        </p:txBody>
      </p:sp>
      <p:sp>
        <p:nvSpPr>
          <p:cNvPr id="118789" name="TextBox 7"/>
          <p:cNvSpPr txBox="1">
            <a:spLocks noChangeArrowheads="1"/>
          </p:cNvSpPr>
          <p:nvPr/>
        </p:nvSpPr>
        <p:spPr bwMode="auto">
          <a:xfrm>
            <a:off x="3474245" y="1256116"/>
            <a:ext cx="19794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Verdana" charset="0"/>
              </a:rPr>
              <a:t>Post C2 (Week 6)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V="1">
            <a:off x="6126956" y="3082159"/>
            <a:ext cx="139304" cy="18732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8792" name="TextBox 7"/>
          <p:cNvSpPr txBox="1">
            <a:spLocks noChangeArrowheads="1"/>
          </p:cNvSpPr>
          <p:nvPr/>
        </p:nvSpPr>
        <p:spPr bwMode="auto">
          <a:xfrm>
            <a:off x="5703095" y="1256116"/>
            <a:ext cx="21092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Verdana" charset="0"/>
              </a:rPr>
              <a:t>Post C4 (Week 12)</a:t>
            </a:r>
          </a:p>
        </p:txBody>
      </p:sp>
      <p:cxnSp>
        <p:nvCxnSpPr>
          <p:cNvPr id="20" name="Straight Arrow Connector 19"/>
          <p:cNvCxnSpPr/>
          <p:nvPr/>
        </p:nvCxnSpPr>
        <p:spPr bwMode="auto">
          <a:xfrm flipV="1">
            <a:off x="1562101" y="2990082"/>
            <a:ext cx="140494" cy="18573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flipV="1">
            <a:off x="3876763" y="3082157"/>
            <a:ext cx="140494" cy="18573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8796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211" y="3666859"/>
            <a:ext cx="2077640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97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386" y="3666859"/>
            <a:ext cx="2077640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98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911" y="3666859"/>
            <a:ext cx="2077640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99" name="Oval 38"/>
          <p:cNvSpPr>
            <a:spLocks noChangeArrowheads="1"/>
          </p:cNvSpPr>
          <p:nvPr/>
        </p:nvSpPr>
        <p:spPr bwMode="auto">
          <a:xfrm>
            <a:off x="4275623" y="3102797"/>
            <a:ext cx="616744" cy="8223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2E3192"/>
              </a:solidFill>
              <a:cs typeface="Arial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 flipV="1">
            <a:off x="1606154" y="5301982"/>
            <a:ext cx="140494" cy="18573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flipV="1">
            <a:off x="3985110" y="5209113"/>
            <a:ext cx="140494" cy="18573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6196014" y="5209113"/>
            <a:ext cx="140494" cy="18573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7818" y="5723904"/>
            <a:ext cx="8450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cs typeface="Arial" charset="0"/>
              </a:rPr>
              <a:t>64-year-old male with squamous NSCLC s/p R lobectomy, cisplatin + gemcitabine, </a:t>
            </a:r>
            <a:r>
              <a:rPr lang="en-US" sz="2000" dirty="0" err="1">
                <a:cs typeface="Arial" charset="0"/>
              </a:rPr>
              <a:t>docetaxel</a:t>
            </a:r>
            <a:r>
              <a:rPr lang="en-US" sz="2000" dirty="0">
                <a:cs typeface="Arial" charset="0"/>
              </a:rPr>
              <a:t>, </a:t>
            </a:r>
            <a:r>
              <a:rPr lang="en-US" sz="2000" dirty="0" err="1" smtClean="0">
                <a:cs typeface="Arial" charset="0"/>
              </a:rPr>
              <a:t>erlotinib</a:t>
            </a:r>
            <a:r>
              <a:rPr lang="en-US" sz="2000" dirty="0">
                <a:cs typeface="Arial" charset="0"/>
              </a:rPr>
              <a:t>, PD-L1 positive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6701" y="294570"/>
            <a:ext cx="8493125" cy="919163"/>
          </a:xfrm>
        </p:spPr>
        <p:txBody>
          <a:bodyPr/>
          <a:lstStyle/>
          <a:p>
            <a:pPr algn="ctr"/>
            <a:r>
              <a:rPr lang="en-US" sz="3200" dirty="0">
                <a:latin typeface="Arial" charset="0"/>
                <a:ea typeface="ＭＳ Ｐゴシック" charset="0"/>
              </a:rPr>
              <a:t>Rapid Response in an </a:t>
            </a:r>
            <a:r>
              <a:rPr lang="en-US" sz="3200" dirty="0" err="1">
                <a:latin typeface="Arial" charset="0"/>
                <a:ea typeface="ＭＳ Ｐゴシック" charset="0"/>
              </a:rPr>
              <a:t>NSCLC</a:t>
            </a:r>
            <a:r>
              <a:rPr lang="en-US" sz="3200" dirty="0">
                <a:latin typeface="Arial" charset="0"/>
                <a:ea typeface="ＭＳ Ｐゴシック" charset="0"/>
              </a:rPr>
              <a:t> Patient Treated With MPDL3280A </a:t>
            </a:r>
            <a:r>
              <a:rPr lang="en-US" sz="3200" dirty="0" err="1">
                <a:latin typeface="Arial" charset="0"/>
                <a:ea typeface="ＭＳ Ｐゴシック" charset="0"/>
              </a:rPr>
              <a:t>Monotherapy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3634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08518"/>
            <a:ext cx="36576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108518"/>
            <a:ext cx="36576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331970" y="1119121"/>
            <a:ext cx="800100" cy="6337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800" y="1132661"/>
            <a:ext cx="800100" cy="6202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7422" y="169030"/>
            <a:ext cx="87345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Cohort 8, </a:t>
            </a:r>
            <a:r>
              <a:rPr lang="en-US" sz="28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Ipilimumab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sz="2800" b="1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Nivolumab</a:t>
            </a:r>
            <a:endParaRPr lang="en-US" sz="2800" b="1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 </a:t>
            </a:r>
            <a:r>
              <a:rPr lang="en-US" sz="2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12 weeks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1801" y="617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8189" y="6002450"/>
            <a:ext cx="8147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  <a:cs typeface="Arial" charset="0"/>
              </a:rPr>
              <a:t>Prior therapy with HD-IL2, multiple resections, </a:t>
            </a:r>
            <a:r>
              <a:rPr lang="en-US" dirty="0" err="1">
                <a:latin typeface="Arial" charset="0"/>
                <a:cs typeface="Arial" charset="0"/>
              </a:rPr>
              <a:t>Vemurafenib</a:t>
            </a:r>
            <a:r>
              <a:rPr lang="en-US" dirty="0">
                <a:latin typeface="Arial" charset="0"/>
                <a:cs typeface="Arial" charset="0"/>
              </a:rPr>
              <a:t>, and RT;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  <a:cs typeface="Arial" charset="0"/>
              </a:rPr>
              <a:t>LDH &gt; 2000 at baseline; LDH nearly normal within 3 weeks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28189" y="4106764"/>
            <a:ext cx="1561723" cy="94156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24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3"/>
          <p:cNvSpPr txBox="1">
            <a:spLocks noChangeArrowheads="1"/>
          </p:cNvSpPr>
          <p:nvPr/>
        </p:nvSpPr>
        <p:spPr bwMode="auto">
          <a:xfrm>
            <a:off x="867466" y="643040"/>
            <a:ext cx="27451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/>
              <a:t>Eligible for Immunotherapy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75998" y="1219200"/>
            <a:ext cx="120015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247302" y="1219200"/>
            <a:ext cx="1314450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5" name="TextBox 9"/>
          <p:cNvSpPr txBox="1">
            <a:spLocks noChangeArrowheads="1"/>
          </p:cNvSpPr>
          <p:nvPr/>
        </p:nvSpPr>
        <p:spPr bwMode="auto">
          <a:xfrm>
            <a:off x="704549" y="2286000"/>
            <a:ext cx="4855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/>
              <a:t>Yes</a:t>
            </a:r>
          </a:p>
        </p:txBody>
      </p:sp>
      <p:sp>
        <p:nvSpPr>
          <p:cNvPr id="20486" name="TextBox 10"/>
          <p:cNvSpPr txBox="1">
            <a:spLocks noChangeArrowheads="1"/>
          </p:cNvSpPr>
          <p:nvPr/>
        </p:nvSpPr>
        <p:spPr bwMode="auto">
          <a:xfrm>
            <a:off x="4504603" y="2286000"/>
            <a:ext cx="455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/>
              <a:t>No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75998" y="2667000"/>
            <a:ext cx="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8" name="TextBox 13"/>
          <p:cNvSpPr txBox="1">
            <a:spLocks noChangeArrowheads="1"/>
          </p:cNvSpPr>
          <p:nvPr/>
        </p:nvSpPr>
        <p:spPr bwMode="auto">
          <a:xfrm>
            <a:off x="190198" y="3352802"/>
            <a:ext cx="430438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u="sng"/>
              <a:t>Anti-PD1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u="sng"/>
              <a:t>Anti-CTLA-4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u="sng"/>
              <a:t>High dose IL-2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/>
              <a:t>Adoptive Immunotherapy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/>
              <a:t>Other Investigational Immunotherapy Trials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90352" y="2667000"/>
            <a:ext cx="51435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0" name="TextBox 16"/>
          <p:cNvSpPr txBox="1">
            <a:spLocks noChangeArrowheads="1"/>
          </p:cNvSpPr>
          <p:nvPr/>
        </p:nvSpPr>
        <p:spPr bwMode="auto">
          <a:xfrm>
            <a:off x="4978008" y="3153768"/>
            <a:ext cx="124896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/>
              <a:t>BRAF mutation</a:t>
            </a:r>
          </a:p>
        </p:txBody>
      </p:sp>
      <p:sp>
        <p:nvSpPr>
          <p:cNvPr id="20492" name="TextBox 23"/>
          <p:cNvSpPr txBox="1">
            <a:spLocks noChangeArrowheads="1"/>
          </p:cNvSpPr>
          <p:nvPr/>
        </p:nvSpPr>
        <p:spPr bwMode="auto">
          <a:xfrm>
            <a:off x="4762050" y="4007471"/>
            <a:ext cx="4855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/>
              <a:t>Yes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086350" y="3800099"/>
            <a:ext cx="275502" cy="11529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4" name="TextBox 27"/>
          <p:cNvSpPr txBox="1">
            <a:spLocks noChangeArrowheads="1"/>
          </p:cNvSpPr>
          <p:nvPr/>
        </p:nvSpPr>
        <p:spPr bwMode="auto">
          <a:xfrm>
            <a:off x="4286250" y="5029202"/>
            <a:ext cx="20002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/>
              <a:t>BRAFi + MEKi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/>
              <a:t>BRAFi + other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/>
              <a:t>ERKi</a:t>
            </a:r>
          </a:p>
        </p:txBody>
      </p:sp>
      <p:sp>
        <p:nvSpPr>
          <p:cNvPr id="20496" name="TextBox 30"/>
          <p:cNvSpPr txBox="1">
            <a:spLocks noChangeArrowheads="1"/>
          </p:cNvSpPr>
          <p:nvPr/>
        </p:nvSpPr>
        <p:spPr bwMode="auto">
          <a:xfrm>
            <a:off x="6175415" y="4997095"/>
            <a:ext cx="212147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u="sng" dirty="0" smtClean="0"/>
              <a:t>NO mutation or PD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u="sng" dirty="0" smtClean="0"/>
              <a:t>with targeted agents</a:t>
            </a:r>
            <a:endParaRPr lang="en-US" altLang="en-US" sz="1800" u="sng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900128" y="2737366"/>
            <a:ext cx="1604475" cy="1453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9" name="TextBox 37"/>
          <p:cNvSpPr txBox="1">
            <a:spLocks noChangeArrowheads="1"/>
          </p:cNvSpPr>
          <p:nvPr/>
        </p:nvSpPr>
        <p:spPr bwMode="auto">
          <a:xfrm>
            <a:off x="6363547" y="5575564"/>
            <a:ext cx="3026113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/>
              <a:t>Phase 1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/>
              <a:t>Other targeted Rx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/>
              <a:t>Anti-angiogenesis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/>
              <a:t>Supportive care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b="1" u="sng" dirty="0"/>
              <a:t>Chemotherapy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dirty="0"/>
          </a:p>
        </p:txBody>
      </p:sp>
      <p:sp>
        <p:nvSpPr>
          <p:cNvPr id="20500" name="TextBox 41"/>
          <p:cNvSpPr txBox="1">
            <a:spLocks noChangeArrowheads="1"/>
          </p:cNvSpPr>
          <p:nvPr/>
        </p:nvSpPr>
        <p:spPr bwMode="auto">
          <a:xfrm>
            <a:off x="3014428" y="3124200"/>
            <a:ext cx="4459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/>
              <a:t>PD</a:t>
            </a:r>
          </a:p>
        </p:txBody>
      </p:sp>
      <p:sp>
        <p:nvSpPr>
          <p:cNvPr id="20501" name="TextBox 42"/>
          <p:cNvSpPr txBox="1">
            <a:spLocks noChangeArrowheads="1"/>
          </p:cNvSpPr>
          <p:nvPr/>
        </p:nvSpPr>
        <p:spPr bwMode="auto">
          <a:xfrm>
            <a:off x="6745416" y="685800"/>
            <a:ext cx="11885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/>
              <a:t>Brain mets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5871102" y="914400"/>
            <a:ext cx="5715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3" name="TextBox 45"/>
          <p:cNvSpPr txBox="1">
            <a:spLocks noChangeArrowheads="1"/>
          </p:cNvSpPr>
          <p:nvPr/>
        </p:nvSpPr>
        <p:spPr bwMode="auto">
          <a:xfrm>
            <a:off x="4743450" y="685800"/>
            <a:ext cx="9778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/>
              <a:t>GKS/SRS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114800" y="914400"/>
            <a:ext cx="5715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5" name="TextBox 48"/>
          <p:cNvSpPr txBox="1">
            <a:spLocks noChangeArrowheads="1"/>
          </p:cNvSpPr>
          <p:nvPr/>
        </p:nvSpPr>
        <p:spPr bwMode="auto">
          <a:xfrm>
            <a:off x="6001608" y="990600"/>
            <a:ext cx="4912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/>
              <a:t>yes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H="1" flipV="1">
            <a:off x="4353918" y="335359"/>
            <a:ext cx="24003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3635088" y="378082"/>
            <a:ext cx="569074" cy="4144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8" name="TextBox 53"/>
          <p:cNvSpPr txBox="1">
            <a:spLocks noChangeArrowheads="1"/>
          </p:cNvSpPr>
          <p:nvPr/>
        </p:nvSpPr>
        <p:spPr bwMode="auto">
          <a:xfrm>
            <a:off x="5772151" y="228600"/>
            <a:ext cx="4283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/>
              <a:t>no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904652" y="2514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1" name="TextBox 34"/>
          <p:cNvSpPr txBox="1">
            <a:spLocks noChangeArrowheads="1"/>
          </p:cNvSpPr>
          <p:nvPr/>
        </p:nvSpPr>
        <p:spPr bwMode="auto">
          <a:xfrm>
            <a:off x="5419002" y="2286000"/>
            <a:ext cx="15278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/>
              <a:t>C-kit mutation</a:t>
            </a:r>
          </a:p>
        </p:txBody>
      </p:sp>
      <p:cxnSp>
        <p:nvCxnSpPr>
          <p:cNvPr id="39" name="Straight Arrow Connector 38"/>
          <p:cNvCxnSpPr>
            <a:stCxn id="20511" idx="3"/>
          </p:cNvCxnSpPr>
          <p:nvPr/>
        </p:nvCxnSpPr>
        <p:spPr>
          <a:xfrm>
            <a:off x="6946856" y="2470666"/>
            <a:ext cx="289298" cy="587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3" name="TextBox 39"/>
          <p:cNvSpPr txBox="1">
            <a:spLocks noChangeArrowheads="1"/>
          </p:cNvSpPr>
          <p:nvPr/>
        </p:nvSpPr>
        <p:spPr bwMode="auto">
          <a:xfrm>
            <a:off x="7358638" y="2444922"/>
            <a:ext cx="13958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 err="1"/>
              <a:t>Ckit</a:t>
            </a:r>
            <a:r>
              <a:rPr lang="en-US" altLang="en-US" sz="1800" dirty="0"/>
              <a:t> inhibitor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5470194" y="2833886"/>
            <a:ext cx="1081080" cy="5728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5" name="TextBox 46"/>
          <p:cNvSpPr txBox="1">
            <a:spLocks noChangeArrowheads="1"/>
          </p:cNvSpPr>
          <p:nvPr/>
        </p:nvSpPr>
        <p:spPr bwMode="auto">
          <a:xfrm>
            <a:off x="268561" y="5953127"/>
            <a:ext cx="310706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u="sng" dirty="0"/>
              <a:t>Yale Cancer Center Melanoma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u="sng" dirty="0"/>
              <a:t>Treatment Algorithm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124516" y="152400"/>
            <a:ext cx="6858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7659816" y="228600"/>
            <a:ext cx="571500" cy="533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9" name="TextBox 3"/>
          <p:cNvSpPr txBox="1">
            <a:spLocks noChangeArrowheads="1"/>
          </p:cNvSpPr>
          <p:nvPr/>
        </p:nvSpPr>
        <p:spPr bwMode="auto">
          <a:xfrm>
            <a:off x="6582438" y="3429688"/>
            <a:ext cx="10182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 err="1">
                <a:latin typeface="Arial" panose="020B0604020202020204" pitchFamily="34" charset="0"/>
              </a:rPr>
              <a:t>mNRAS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20521" name="TextBox 23"/>
          <p:cNvSpPr txBox="1">
            <a:spLocks noChangeArrowheads="1"/>
          </p:cNvSpPr>
          <p:nvPr/>
        </p:nvSpPr>
        <p:spPr bwMode="auto">
          <a:xfrm>
            <a:off x="7466621" y="3975364"/>
            <a:ext cx="9347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/>
              <a:t>Yes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521490" y="3810566"/>
            <a:ext cx="712960" cy="2343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5" name="TextBox 17"/>
          <p:cNvSpPr txBox="1">
            <a:spLocks noChangeArrowheads="1"/>
          </p:cNvSpPr>
          <p:nvPr/>
        </p:nvSpPr>
        <p:spPr bwMode="auto">
          <a:xfrm>
            <a:off x="7807562" y="4304627"/>
            <a:ext cx="13372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 err="1">
                <a:latin typeface="Arial" panose="020B0604020202020204" pitchFamily="34" charset="0"/>
              </a:rPr>
              <a:t>MEKi</a:t>
            </a:r>
            <a:r>
              <a:rPr lang="en-US" altLang="en-US" sz="1400" dirty="0">
                <a:latin typeface="Arial" panose="020B0604020202020204" pitchFamily="34" charset="0"/>
              </a:rPr>
              <a:t> + CDK4i</a:t>
            </a:r>
          </a:p>
        </p:txBody>
      </p:sp>
    </p:spTree>
    <p:extLst>
      <p:ext uri="{BB962C8B-B14F-4D97-AF65-F5344CB8AC3E}">
        <p14:creationId xmlns:p14="http://schemas.microsoft.com/office/powerpoint/2010/main" val="93855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Slide unavailable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5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Management of Adverse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179" y="1600201"/>
            <a:ext cx="8300621" cy="5031418"/>
          </a:xfrm>
        </p:spPr>
        <p:txBody>
          <a:bodyPr/>
          <a:lstStyle/>
          <a:p>
            <a:r>
              <a:rPr lang="en-US" sz="2400" u="sng" dirty="0" smtClean="0"/>
              <a:t>Never use prophylactic immune suppression</a:t>
            </a:r>
          </a:p>
          <a:p>
            <a:r>
              <a:rPr lang="en-US" sz="2400" u="sng" dirty="0" smtClean="0"/>
              <a:t>Adverse events can involve any organ system</a:t>
            </a:r>
          </a:p>
          <a:p>
            <a:r>
              <a:rPr lang="en-US" sz="2400" dirty="0" smtClean="0"/>
              <a:t>Most common: skin, GI (colitis/enteritis), liver, endocrine (thyroid, pituitary)</a:t>
            </a:r>
          </a:p>
          <a:p>
            <a:r>
              <a:rPr lang="en-US" sz="2400" dirty="0" smtClean="0"/>
              <a:t>Education of patient and staff is critical </a:t>
            </a:r>
          </a:p>
          <a:p>
            <a:r>
              <a:rPr lang="en-US" sz="2400" dirty="0" smtClean="0"/>
              <a:t>Steroids are cornerstone of management, but when to start, how much ,and for how long depend on the event</a:t>
            </a:r>
          </a:p>
          <a:p>
            <a:r>
              <a:rPr lang="en-US" sz="2400" dirty="0" smtClean="0"/>
              <a:t>Algorithms are available to guide management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457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7416"/>
          </a:xfrm>
        </p:spPr>
        <p:txBody>
          <a:bodyPr/>
          <a:lstStyle/>
          <a:p>
            <a:r>
              <a:rPr lang="en-US" dirty="0" smtClean="0"/>
              <a:t>Potential Mistakes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83" y="1270401"/>
            <a:ext cx="8647315" cy="52533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200" dirty="0" smtClean="0"/>
              <a:t>Start steroids too soon</a:t>
            </a:r>
          </a:p>
          <a:p>
            <a:pPr>
              <a:spcBef>
                <a:spcPts val="600"/>
              </a:spcBef>
            </a:pPr>
            <a:r>
              <a:rPr lang="en-US" sz="2200" dirty="0" smtClean="0"/>
              <a:t>Start steroids too late</a:t>
            </a:r>
          </a:p>
          <a:p>
            <a:pPr>
              <a:spcBef>
                <a:spcPts val="600"/>
              </a:spcBef>
            </a:pPr>
            <a:r>
              <a:rPr lang="en-US" sz="2200" dirty="0" err="1" smtClean="0"/>
              <a:t>Underdose</a:t>
            </a:r>
            <a:r>
              <a:rPr lang="en-US" sz="2200" dirty="0" smtClean="0"/>
              <a:t> steroids</a:t>
            </a:r>
          </a:p>
          <a:p>
            <a:pPr>
              <a:spcBef>
                <a:spcPts val="600"/>
              </a:spcBef>
            </a:pPr>
            <a:r>
              <a:rPr lang="en-US" sz="2200" dirty="0" smtClean="0"/>
              <a:t>Stop steroids too soon</a:t>
            </a:r>
          </a:p>
          <a:p>
            <a:pPr>
              <a:spcBef>
                <a:spcPts val="600"/>
              </a:spcBef>
            </a:pPr>
            <a:r>
              <a:rPr lang="en-US" sz="2200" dirty="0" smtClean="0"/>
              <a:t>Don’t recognize severe colitis or more diffuse GI involvement</a:t>
            </a:r>
          </a:p>
          <a:p>
            <a:pPr>
              <a:spcBef>
                <a:spcPts val="600"/>
              </a:spcBef>
            </a:pPr>
            <a:r>
              <a:rPr lang="en-US" sz="2200" dirty="0" smtClean="0"/>
              <a:t>Don’t recognize </a:t>
            </a:r>
            <a:r>
              <a:rPr lang="en-US" sz="2200" dirty="0" err="1" smtClean="0"/>
              <a:t>hypophysitis</a:t>
            </a:r>
            <a:endParaRPr lang="en-US" sz="2200" dirty="0" smtClean="0"/>
          </a:p>
          <a:p>
            <a:pPr>
              <a:spcBef>
                <a:spcPts val="600"/>
              </a:spcBef>
            </a:pPr>
            <a:r>
              <a:rPr lang="en-US" sz="2200" dirty="0" smtClean="0"/>
              <a:t>Don’t monitor labs (for LFT abnormalities)</a:t>
            </a:r>
          </a:p>
          <a:p>
            <a:pPr>
              <a:spcBef>
                <a:spcPts val="600"/>
              </a:spcBef>
            </a:pPr>
            <a:r>
              <a:rPr lang="en-US" sz="2200" dirty="0" smtClean="0"/>
              <a:t>Don’t recognize unusual </a:t>
            </a:r>
            <a:r>
              <a:rPr lang="en-US" sz="2200" dirty="0" err="1" smtClean="0"/>
              <a:t>iRAEs</a:t>
            </a:r>
            <a:r>
              <a:rPr lang="en-US" sz="2200" dirty="0" smtClean="0"/>
              <a:t> (pneumonitis)</a:t>
            </a:r>
          </a:p>
          <a:p>
            <a:pPr>
              <a:spcBef>
                <a:spcPts val="600"/>
              </a:spcBef>
            </a:pPr>
            <a:r>
              <a:rPr lang="en-US" sz="2200" dirty="0" smtClean="0"/>
              <a:t>Don’t monitor for serial </a:t>
            </a:r>
            <a:r>
              <a:rPr lang="en-US" sz="2200" dirty="0" err="1" smtClean="0"/>
              <a:t>iRAEs</a:t>
            </a:r>
            <a:endParaRPr lang="en-US" sz="2200" dirty="0" smtClean="0"/>
          </a:p>
          <a:p>
            <a:pPr>
              <a:spcBef>
                <a:spcPts val="600"/>
              </a:spcBef>
            </a:pPr>
            <a:r>
              <a:rPr lang="en-US" sz="2200" dirty="0" smtClean="0"/>
              <a:t>Don’t monitor after initial response to steroids</a:t>
            </a:r>
          </a:p>
          <a:p>
            <a:pPr>
              <a:spcBef>
                <a:spcPts val="600"/>
              </a:spcBef>
            </a:pPr>
            <a:r>
              <a:rPr lang="en-US" sz="2200" dirty="0" smtClean="0"/>
              <a:t>Don’t consider use of anti-TNF agent or </a:t>
            </a:r>
            <a:r>
              <a:rPr lang="en-US" sz="2200" dirty="0" err="1" smtClean="0"/>
              <a:t>mycophenolate</a:t>
            </a:r>
            <a:r>
              <a:rPr lang="en-US" sz="2200" dirty="0" smtClean="0"/>
              <a:t> for adverse events unresponsive to steroids</a:t>
            </a:r>
          </a:p>
          <a:p>
            <a:pPr>
              <a:spcBef>
                <a:spcPts val="600"/>
              </a:spcBef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4965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06597"/>
          </a:xfrm>
        </p:spPr>
        <p:txBody>
          <a:bodyPr/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1160"/>
            <a:ext cx="8187431" cy="566395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Immune therapies, particularly checkpoint inhibitors, demonstrate activity in various malignancies</a:t>
            </a:r>
          </a:p>
          <a:p>
            <a:pPr>
              <a:spcBef>
                <a:spcPts val="60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Responses to immune therapy can be durable and may not require continued therapy </a:t>
            </a:r>
          </a:p>
          <a:p>
            <a:pPr>
              <a:spcBef>
                <a:spcPts val="60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Clinical features and biomarkers may enrich for response but do not identify all responders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Weigh relative risk/benefit in any individual patient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Value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of specific biomarkers may diminish in combinations</a:t>
            </a:r>
          </a:p>
          <a:p>
            <a:pPr>
              <a:spcBef>
                <a:spcPts val="60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Optimal sequence with other therapies for optimal outcome not known</a:t>
            </a:r>
          </a:p>
          <a:p>
            <a:pPr>
              <a:spcBef>
                <a:spcPts val="60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Immune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related adverse events are ‘different’ but are manageable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Appropriate use of steroids and other immune suppressive agents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Require education of both patient and staff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2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274638"/>
            <a:ext cx="6172200" cy="944562"/>
          </a:xfrm>
        </p:spPr>
        <p:txBody>
          <a:bodyPr/>
          <a:lstStyle/>
          <a:p>
            <a:r>
              <a:rPr lang="en-US" sz="3600" dirty="0"/>
              <a:t>Key Aspects of </a:t>
            </a:r>
            <a:r>
              <a:rPr lang="en-US" sz="3600" dirty="0" smtClean="0"/>
              <a:t>Immune Checkpoint </a:t>
            </a:r>
            <a:r>
              <a:rPr lang="en-US" sz="3600" dirty="0"/>
              <a:t>Therapy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785" y="1447802"/>
            <a:ext cx="8311485" cy="4678363"/>
          </a:xfrm>
        </p:spPr>
        <p:txBody>
          <a:bodyPr/>
          <a:lstStyle/>
          <a:p>
            <a:r>
              <a:rPr lang="en-US" sz="2000" dirty="0"/>
              <a:t>Can be associated with autoimmune adverse events</a:t>
            </a:r>
          </a:p>
          <a:p>
            <a:pPr lvl="1"/>
            <a:r>
              <a:rPr lang="en-US" sz="2000" dirty="0"/>
              <a:t>Any organ, but rash, colitis, hepatitis and </a:t>
            </a:r>
            <a:r>
              <a:rPr lang="en-US" sz="2000" dirty="0" err="1"/>
              <a:t>endocrinopathies</a:t>
            </a:r>
            <a:r>
              <a:rPr lang="en-US" sz="2000" dirty="0"/>
              <a:t> are most </a:t>
            </a:r>
            <a:r>
              <a:rPr lang="en-US" sz="2000" dirty="0" smtClean="0"/>
              <a:t>common</a:t>
            </a:r>
          </a:p>
          <a:p>
            <a:pPr lvl="1"/>
            <a:r>
              <a:rPr lang="en-US" sz="2000" dirty="0" smtClean="0"/>
              <a:t>May </a:t>
            </a:r>
            <a:r>
              <a:rPr lang="en-US" sz="2000" dirty="0"/>
              <a:t>require steroids +/- additional immunosuppressive agents </a:t>
            </a:r>
            <a:endParaRPr lang="en-US" sz="2000" dirty="0" smtClean="0"/>
          </a:p>
          <a:p>
            <a:pPr lvl="1"/>
            <a:r>
              <a:rPr lang="en-US" sz="2000" dirty="0" err="1" smtClean="0"/>
              <a:t>Ipilimumab</a:t>
            </a:r>
            <a:r>
              <a:rPr lang="en-US" sz="2000" dirty="0" smtClean="0"/>
              <a:t> + anti-PD-1&gt; </a:t>
            </a:r>
            <a:r>
              <a:rPr lang="en-US" sz="2000" dirty="0" err="1" smtClean="0"/>
              <a:t>ipilimumab</a:t>
            </a:r>
            <a:r>
              <a:rPr lang="en-US" sz="2000" dirty="0" smtClean="0"/>
              <a:t> &gt; anti-PD-1</a:t>
            </a:r>
            <a:endParaRPr lang="en-US" sz="2000" dirty="0"/>
          </a:p>
          <a:p>
            <a:r>
              <a:rPr lang="en-US" sz="2000" dirty="0"/>
              <a:t>Unique kinetics of response in some patients</a:t>
            </a:r>
          </a:p>
          <a:p>
            <a:pPr lvl="1"/>
            <a:r>
              <a:rPr lang="en-GB" sz="2000" dirty="0">
                <a:ea typeface="ＭＳ Ｐゴシック" charset="-128"/>
              </a:rPr>
              <a:t>SD with slow, steady decline in total </a:t>
            </a:r>
            <a:r>
              <a:rPr lang="en-GB" sz="2000" dirty="0" err="1">
                <a:ea typeface="ＭＳ Ｐゴシック" charset="-128"/>
              </a:rPr>
              <a:t>tumor</a:t>
            </a:r>
            <a:r>
              <a:rPr lang="en-GB" sz="2000" dirty="0">
                <a:ea typeface="ＭＳ Ｐゴシック" charset="-128"/>
              </a:rPr>
              <a:t> volume </a:t>
            </a:r>
          </a:p>
          <a:p>
            <a:pPr lvl="1"/>
            <a:r>
              <a:rPr lang="en-GB" sz="2000" dirty="0">
                <a:ea typeface="ＭＳ Ｐゴシック" charset="-128"/>
              </a:rPr>
              <a:t>Response after initial increase in total </a:t>
            </a:r>
            <a:r>
              <a:rPr lang="en-GB" sz="2000" dirty="0" err="1">
                <a:ea typeface="ＭＳ Ｐゴシック" charset="-128"/>
              </a:rPr>
              <a:t>tumor</a:t>
            </a:r>
            <a:r>
              <a:rPr lang="en-GB" sz="2000" dirty="0">
                <a:ea typeface="ＭＳ Ｐゴシック" charset="-128"/>
              </a:rPr>
              <a:t> volume </a:t>
            </a:r>
          </a:p>
          <a:p>
            <a:pPr lvl="1"/>
            <a:r>
              <a:rPr lang="en-GB" sz="2000" dirty="0">
                <a:ea typeface="ＭＳ Ｐゴシック" charset="-128"/>
              </a:rPr>
              <a:t>Response in index plus new lesions at or after the appearance of new lesions</a:t>
            </a:r>
          </a:p>
          <a:p>
            <a:pPr lvl="1"/>
            <a:r>
              <a:rPr lang="en-GB" sz="2000" dirty="0">
                <a:ea typeface="ＭＳ Ｐゴシック" charset="-128"/>
              </a:rPr>
              <a:t>Continued benefit after Rx of discordant progressing lesions</a:t>
            </a:r>
          </a:p>
          <a:p>
            <a:r>
              <a:rPr lang="en-GB" sz="2000" dirty="0">
                <a:ea typeface="ＭＳ Ｐゴシック" charset="-128"/>
              </a:rPr>
              <a:t>Possibility of second response with re-induction after PD</a:t>
            </a:r>
          </a:p>
          <a:p>
            <a:pPr marL="0" indent="0">
              <a:buNone/>
            </a:pPr>
            <a:endParaRPr lang="en-US" sz="2600" dirty="0">
              <a:ea typeface="ＭＳ Ｐゴシック" charset="-128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3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ndritic_cell" descr="C:\Users\eruppel\Desktop\Work\31905-35169_MOA_w-sounds\35169_files\FINAL REV 03Jan13\FINAL REV PNGs\31905_PD1_MOA_Dendritic_FINAL_v2.png"/>
          <p:cNvPicPr>
            <a:picLocks noChangeAspect="1" noChangeArrowheads="1"/>
          </p:cNvPicPr>
          <p:nvPr/>
        </p:nvPicPr>
        <p:blipFill rotWithShape="1">
          <a:blip r:embed="rId3"/>
          <a:stretch/>
        </p:blipFill>
        <p:spPr bwMode="auto">
          <a:xfrm rot="15720000">
            <a:off x="5024835" y="2837261"/>
            <a:ext cx="3621088" cy="22836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5000"/>
              </a:prstClr>
            </a:outerShdw>
          </a:effectLst>
          <a:extLst/>
        </p:spPr>
      </p:pic>
      <p:pic>
        <p:nvPicPr>
          <p:cNvPr id="101" name="extended_PD-L1" descr="C:\Users\eruppel\Desktop\MOA_w-sounds\31905_PD1_MOA_Receptor_Details_FINAL_v2.png"/>
          <p:cNvPicPr>
            <a:picLocks noChangeAspect="1" noChangeArrowheads="1"/>
          </p:cNvPicPr>
          <p:nvPr/>
        </p:nvPicPr>
        <p:blipFill rotWithShape="1">
          <a:blip r:embed="rId4" cstate="screen">
            <a:duotone>
              <a:prstClr val="black"/>
              <a:schemeClr val="accent3">
                <a:tint val="45000"/>
                <a:satMod val="400000"/>
              </a:schemeClr>
            </a:duotone>
            <a:extLst/>
          </a:blip>
          <a:srcRect l="13234" t="76047" r="50081" b="52"/>
          <a:stretch/>
        </p:blipFill>
        <p:spPr bwMode="auto">
          <a:xfrm flipH="1">
            <a:off x="5719762" y="4869412"/>
            <a:ext cx="691499" cy="406557"/>
          </a:xfrm>
          <a:prstGeom prst="rect">
            <a:avLst/>
          </a:prstGeom>
          <a:noFill/>
          <a:extLst/>
        </p:spPr>
      </p:pic>
      <p:pic>
        <p:nvPicPr>
          <p:cNvPr id="100" name="extended_PD-L1" descr="C:\Users\eruppel\Desktop\MOA_w-sounds\31905_PD1_MOA_Receptor_Details_FINAL_v2.png"/>
          <p:cNvPicPr>
            <a:picLocks noChangeAspect="1" noChangeArrowheads="1"/>
          </p:cNvPicPr>
          <p:nvPr/>
        </p:nvPicPr>
        <p:blipFill rotWithShape="1">
          <a:blip r:embed="rId4" cstate="screen">
            <a:duotone>
              <a:prstClr val="black"/>
              <a:schemeClr val="accent3">
                <a:tint val="45000"/>
                <a:satMod val="400000"/>
              </a:schemeClr>
            </a:duotone>
            <a:extLst/>
          </a:blip>
          <a:srcRect l="35794" t="76047" r="47796" b="52"/>
          <a:stretch/>
        </p:blipFill>
        <p:spPr bwMode="auto">
          <a:xfrm flipH="1">
            <a:off x="5685820" y="4869412"/>
            <a:ext cx="309303" cy="406557"/>
          </a:xfrm>
          <a:prstGeom prst="rect">
            <a:avLst/>
          </a:prstGeom>
          <a:noFill/>
          <a:extLst/>
        </p:spPr>
      </p:pic>
      <p:pic>
        <p:nvPicPr>
          <p:cNvPr id="87" name="active_t-cell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915590" y="2212977"/>
            <a:ext cx="4988720" cy="44354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5000"/>
              </a:prstClr>
            </a:outerShdw>
          </a:effectLst>
          <a:extLst/>
        </p:spPr>
      </p:pic>
      <p:pic>
        <p:nvPicPr>
          <p:cNvPr id="88" name="tumor_cell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921545" y="2212977"/>
            <a:ext cx="4989910" cy="44354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75000"/>
              </a:prstClr>
            </a:outerShdw>
          </a:effectLst>
          <a:extLst/>
        </p:spPr>
      </p:pic>
      <p:pic>
        <p:nvPicPr>
          <p:cNvPr id="67" name="extended_PD-L1" descr="C:\Users\eruppel\Desktop\MOA_w-sounds\31905_PD1_MOA_Receptor_Details_FINAL_v2.png"/>
          <p:cNvPicPr>
            <a:picLocks noChangeAspect="1" noChangeArrowheads="1"/>
          </p:cNvPicPr>
          <p:nvPr/>
        </p:nvPicPr>
        <p:blipFill rotWithShape="1">
          <a:blip r:embed="rId4" cstate="screen">
            <a:duotone>
              <a:prstClr val="black"/>
              <a:schemeClr val="accent3">
                <a:tint val="45000"/>
                <a:satMod val="400000"/>
              </a:schemeClr>
            </a:duotone>
            <a:extLst/>
          </a:blip>
          <a:srcRect l="13234" t="76047" r="47796" b="52"/>
          <a:stretch/>
        </p:blipFill>
        <p:spPr bwMode="auto">
          <a:xfrm flipH="1">
            <a:off x="5681504" y="4869412"/>
            <a:ext cx="734574" cy="406557"/>
          </a:xfrm>
          <a:prstGeom prst="rect">
            <a:avLst/>
          </a:prstGeom>
          <a:noFill/>
          <a:extLst/>
        </p:spPr>
      </p:pic>
      <p:pic>
        <p:nvPicPr>
          <p:cNvPr id="103432" name="embedded_PD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282805" y="4840290"/>
            <a:ext cx="678656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anti_PD1" descr="C:\Users\eruppel\Desktop\Work\31905-35169_MOA_w-sounds\35169_files\FINAL REV 03Jan13\FINAL REV PNGs\31905_PD1_MOA_Receptors_FINAL_v3.png"/>
          <p:cNvPicPr>
            <a:picLocks noChangeAspect="1" noChangeArrowheads="1"/>
          </p:cNvPicPr>
          <p:nvPr/>
        </p:nvPicPr>
        <p:blipFill>
          <a:blip r:embed="rId8"/>
          <a:srcRect b="604"/>
          <a:stretch>
            <a:fillRect/>
          </a:stretch>
        </p:blipFill>
        <p:spPr bwMode="auto">
          <a:xfrm>
            <a:off x="5759054" y="4914900"/>
            <a:ext cx="34290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34" name="MHC_and_antigen_label"/>
          <p:cNvSpPr txBox="1">
            <a:spLocks noChangeArrowheads="1"/>
          </p:cNvSpPr>
          <p:nvPr/>
        </p:nvSpPr>
        <p:spPr bwMode="auto">
          <a:xfrm>
            <a:off x="3108296" y="3355975"/>
            <a:ext cx="50687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bg1"/>
                </a:solidFill>
                <a:ea typeface="MS PGothic" pitchFamily="34" charset="-128"/>
              </a:rPr>
              <a:t>MHC</a:t>
            </a:r>
          </a:p>
        </p:txBody>
      </p:sp>
      <p:pic>
        <p:nvPicPr>
          <p:cNvPr id="103435" name="active_tcr" descr="C:\Users\eruppel\Desktop\MOA_w-sounds\31905_PD1_MOA_Receptor_Details_FINAL_v2.png"/>
          <p:cNvPicPr>
            <a:picLocks noChangeAspect="1" noChangeArrowheads="1"/>
          </p:cNvPicPr>
          <p:nvPr/>
        </p:nvPicPr>
        <p:blipFill>
          <a:blip r:embed="rId4"/>
          <a:srcRect l="50732" r="3" b="49484"/>
          <a:stretch>
            <a:fillRect/>
          </a:stretch>
        </p:blipFill>
        <p:spPr bwMode="auto">
          <a:xfrm>
            <a:off x="3495675" y="3422652"/>
            <a:ext cx="791766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36" name="mhc_antigen" descr="C:\Users\eruppel\Desktop\MOA_w-sounds\31905_PD1_MOA_Receptor_Details_FINAL_v2.png"/>
          <p:cNvPicPr>
            <a:picLocks noChangeAspect="1" noChangeArrowheads="1"/>
          </p:cNvPicPr>
          <p:nvPr/>
        </p:nvPicPr>
        <p:blipFill>
          <a:blip r:embed="rId4"/>
          <a:srcRect r="48898" b="49484"/>
          <a:stretch>
            <a:fillRect/>
          </a:stretch>
        </p:blipFill>
        <p:spPr bwMode="auto">
          <a:xfrm>
            <a:off x="2981326" y="3422652"/>
            <a:ext cx="821531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37" name="pd-l1"/>
          <p:cNvSpPr txBox="1">
            <a:spLocks noChangeArrowheads="1"/>
          </p:cNvSpPr>
          <p:nvPr/>
        </p:nvSpPr>
        <p:spPr bwMode="auto">
          <a:xfrm>
            <a:off x="3115617" y="4192590"/>
            <a:ext cx="59343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bg1"/>
                </a:solidFill>
                <a:ea typeface="MS PGothic" pitchFamily="34" charset="-128"/>
              </a:rPr>
              <a:t>PD-L1</a:t>
            </a:r>
          </a:p>
        </p:txBody>
      </p:sp>
      <p:pic>
        <p:nvPicPr>
          <p:cNvPr id="15" name="extended_PD-L1" descr="C:\Users\eruppel\Desktop\MOA_w-sounds\31905_PD1_MOA_Receptor_Details_FINAL_v2.png"/>
          <p:cNvPicPr>
            <a:picLocks noChangeAspect="1" noChangeArrowheads="1"/>
          </p:cNvPicPr>
          <p:nvPr/>
        </p:nvPicPr>
        <p:blipFill>
          <a:blip r:embed="rId4"/>
          <a:srcRect l="13234" t="76047" r="47797" b="52"/>
          <a:stretch>
            <a:fillRect/>
          </a:stretch>
        </p:blipFill>
        <p:spPr bwMode="auto">
          <a:xfrm>
            <a:off x="3019425" y="4302125"/>
            <a:ext cx="734616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39" name="embedded_PD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474245" y="4273550"/>
            <a:ext cx="678656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40" name="pd-1_label_target"/>
          <p:cNvSpPr txBox="1">
            <a:spLocks noChangeArrowheads="1"/>
          </p:cNvSpPr>
          <p:nvPr/>
        </p:nvSpPr>
        <p:spPr bwMode="auto">
          <a:xfrm>
            <a:off x="3625682" y="4727577"/>
            <a:ext cx="32220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bg1"/>
                </a:solidFill>
                <a:ea typeface="MS PGothic" pitchFamily="34" charset="-128"/>
              </a:rPr>
              <a:t>PD-1</a:t>
            </a:r>
          </a:p>
        </p:txBody>
      </p:sp>
      <p:pic>
        <p:nvPicPr>
          <p:cNvPr id="103441" name="active_tcr" descr="C:\Users\eruppel\Desktop\MOA_w-sounds\31905_PD1_MOA_Receptor_Details_FINAL_v2.png"/>
          <p:cNvPicPr>
            <a:picLocks noChangeAspect="1" noChangeArrowheads="1"/>
          </p:cNvPicPr>
          <p:nvPr/>
        </p:nvPicPr>
        <p:blipFill>
          <a:blip r:embed="rId10"/>
          <a:srcRect l="3" r="50732" b="49484"/>
          <a:stretch>
            <a:fillRect/>
          </a:stretch>
        </p:blipFill>
        <p:spPr bwMode="auto">
          <a:xfrm>
            <a:off x="5119688" y="3313115"/>
            <a:ext cx="791766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42" name="mhc_antigen" descr="C:\Users\eruppel\Desktop\MOA_w-sounds\31905_PD1_MOA_Receptor_Details_FINAL_v2.png"/>
          <p:cNvPicPr>
            <a:picLocks noChangeAspect="1" noChangeArrowheads="1"/>
          </p:cNvPicPr>
          <p:nvPr/>
        </p:nvPicPr>
        <p:blipFill>
          <a:blip r:embed="rId10"/>
          <a:srcRect l="48898" b="49484"/>
          <a:stretch>
            <a:fillRect/>
          </a:stretch>
        </p:blipFill>
        <p:spPr bwMode="auto">
          <a:xfrm>
            <a:off x="5584033" y="3313115"/>
            <a:ext cx="821531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extended_PD-L1" descr="C:\Users\eruppel\Desktop\MOA_w-sounds\31905_PD1_MOA_Receptor_Details_FINAL_v2.png"/>
          <p:cNvPicPr>
            <a:picLocks noChangeAspect="1" noChangeArrowheads="1"/>
          </p:cNvPicPr>
          <p:nvPr/>
        </p:nvPicPr>
        <p:blipFill>
          <a:blip r:embed="rId10"/>
          <a:srcRect l="47797" t="76047" r="13234" b="52"/>
          <a:stretch>
            <a:fillRect/>
          </a:stretch>
        </p:blipFill>
        <p:spPr bwMode="auto">
          <a:xfrm>
            <a:off x="5812631" y="4367213"/>
            <a:ext cx="734616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44" name="embedded_PD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13774" y="4338640"/>
            <a:ext cx="678656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45" name="pd-1_label_target"/>
          <p:cNvSpPr txBox="1">
            <a:spLocks noChangeArrowheads="1"/>
          </p:cNvSpPr>
          <p:nvPr/>
        </p:nvSpPr>
        <p:spPr bwMode="auto">
          <a:xfrm flipH="1">
            <a:off x="5521157" y="4676777"/>
            <a:ext cx="32220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bg1"/>
                </a:solidFill>
                <a:ea typeface="MS PGothic" pitchFamily="34" charset="-128"/>
              </a:rPr>
              <a:t>PD-1</a:t>
            </a:r>
          </a:p>
        </p:txBody>
      </p:sp>
      <p:pic>
        <p:nvPicPr>
          <p:cNvPr id="103446" name="CD28" descr="C:\Users\eruppel\Desktop\Work\31905-35169_MOA_w-sounds\FINAL ART\FINAL PNGs\31905_PD1_MOA_CD28_CTLA4_FINAL_v1.png"/>
          <p:cNvPicPr>
            <a:picLocks noChangeAspect="1" noChangeArrowheads="1"/>
          </p:cNvPicPr>
          <p:nvPr/>
        </p:nvPicPr>
        <p:blipFill>
          <a:blip r:embed="rId11"/>
          <a:srcRect r="49216" b="333"/>
          <a:stretch>
            <a:fillRect/>
          </a:stretch>
        </p:blipFill>
        <p:spPr bwMode="auto">
          <a:xfrm>
            <a:off x="5393531" y="4119565"/>
            <a:ext cx="523875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47" name="B7-1" descr="C:\Users\eruppel\Desktop\Work\31905-35169_MOA_w-sounds\FINAL ART\FINAL PNGs\31905_PD1_MOA_CD28_CTLA4_FINAL_v1.png"/>
          <p:cNvPicPr>
            <a:picLocks noChangeAspect="1" noChangeArrowheads="1"/>
          </p:cNvPicPr>
          <p:nvPr/>
        </p:nvPicPr>
        <p:blipFill>
          <a:blip r:embed="rId11"/>
          <a:srcRect l="51083" t="12923" b="13248"/>
          <a:stretch>
            <a:fillRect/>
          </a:stretch>
        </p:blipFill>
        <p:spPr bwMode="auto">
          <a:xfrm>
            <a:off x="5838825" y="4146550"/>
            <a:ext cx="504825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extended_PD-L1" descr="C:\Users\eruppel\Desktop\MOA_w-sounds\31905_PD1_MOA_Receptor_Details_FINAL_v2.png"/>
          <p:cNvPicPr>
            <a:picLocks noChangeAspect="1" noChangeArrowheads="1"/>
          </p:cNvPicPr>
          <p:nvPr/>
        </p:nvPicPr>
        <p:blipFill rotWithShape="1">
          <a:blip r:embed="rId4" cstate="screen">
            <a:duotone>
              <a:prstClr val="black"/>
              <a:schemeClr val="accent3">
                <a:tint val="45000"/>
                <a:satMod val="400000"/>
              </a:schemeClr>
            </a:duotone>
            <a:extLst/>
          </a:blip>
          <a:srcRect l="13234" t="76047" r="47796" b="52"/>
          <a:stretch/>
        </p:blipFill>
        <p:spPr bwMode="auto">
          <a:xfrm>
            <a:off x="3019982" y="4869413"/>
            <a:ext cx="734574" cy="406557"/>
          </a:xfrm>
          <a:prstGeom prst="rect">
            <a:avLst/>
          </a:prstGeom>
          <a:noFill/>
          <a:extLst/>
        </p:spPr>
      </p:pic>
      <p:pic>
        <p:nvPicPr>
          <p:cNvPr id="103449" name="embedded_PD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474245" y="4840290"/>
            <a:ext cx="678656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50" name="pd-1_label_target"/>
          <p:cNvSpPr txBox="1">
            <a:spLocks noChangeArrowheads="1"/>
          </p:cNvSpPr>
          <p:nvPr/>
        </p:nvSpPr>
        <p:spPr bwMode="auto">
          <a:xfrm>
            <a:off x="3689975" y="5254627"/>
            <a:ext cx="32220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bg1"/>
                </a:solidFill>
                <a:ea typeface="MS PGothic" pitchFamily="34" charset="-128"/>
              </a:rPr>
              <a:t>PD-1</a:t>
            </a:r>
          </a:p>
        </p:txBody>
      </p:sp>
      <p:sp>
        <p:nvSpPr>
          <p:cNvPr id="103451" name="pd-1_label_target"/>
          <p:cNvSpPr txBox="1">
            <a:spLocks noChangeArrowheads="1"/>
          </p:cNvSpPr>
          <p:nvPr/>
        </p:nvSpPr>
        <p:spPr bwMode="auto">
          <a:xfrm flipH="1">
            <a:off x="5391380" y="5199063"/>
            <a:ext cx="32220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bg1"/>
                </a:solidFill>
                <a:ea typeface="MS PGothic" pitchFamily="34" charset="-128"/>
              </a:rPr>
              <a:t>PD-1</a:t>
            </a:r>
          </a:p>
        </p:txBody>
      </p:sp>
      <p:pic>
        <p:nvPicPr>
          <p:cNvPr id="73" name="anti_PD1" descr="C:\Users\eruppel\Desktop\Work\31905-35169_MOA_w-sounds\35169_files\FINAL REV 03Jan13\FINAL REV PNGs\31905_PD1_MOA_Receptors_FINAL_v3.png"/>
          <p:cNvPicPr>
            <a:picLocks noChangeAspect="1" noChangeArrowheads="1"/>
          </p:cNvPicPr>
          <p:nvPr/>
        </p:nvPicPr>
        <p:blipFill>
          <a:blip r:embed="rId12"/>
          <a:srcRect b="604"/>
          <a:stretch>
            <a:fillRect/>
          </a:stretch>
        </p:blipFill>
        <p:spPr bwMode="auto">
          <a:xfrm>
            <a:off x="3339704" y="4349750"/>
            <a:ext cx="34290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anti_PD1" descr="C:\Users\eruppel\Desktop\Work\31905-35169_MOA_w-sounds\35169_files\FINAL REV 03Jan13\FINAL REV PNGs\31905_PD1_MOA_Receptors_FINAL_v3.png"/>
          <p:cNvPicPr>
            <a:picLocks noChangeAspect="1" noChangeArrowheads="1"/>
          </p:cNvPicPr>
          <p:nvPr/>
        </p:nvPicPr>
        <p:blipFill>
          <a:blip r:embed="rId12"/>
          <a:srcRect b="604"/>
          <a:stretch>
            <a:fillRect/>
          </a:stretch>
        </p:blipFill>
        <p:spPr bwMode="auto">
          <a:xfrm>
            <a:off x="3364706" y="4919663"/>
            <a:ext cx="34290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anti_PD1" descr="C:\Users\eruppel\Desktop\Work\31905-35169_MOA_w-sounds\35169_files\FINAL REV 03Jan13\FINAL REV PNGs\31905_PD1_MOA_Receptors_FINAL_v3.png"/>
          <p:cNvPicPr>
            <a:picLocks noChangeAspect="1" noChangeArrowheads="1"/>
          </p:cNvPicPr>
          <p:nvPr/>
        </p:nvPicPr>
        <p:blipFill>
          <a:blip r:embed="rId8"/>
          <a:srcRect b="604"/>
          <a:stretch>
            <a:fillRect/>
          </a:stretch>
        </p:blipFill>
        <p:spPr bwMode="auto">
          <a:xfrm>
            <a:off x="5863829" y="4419600"/>
            <a:ext cx="34290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" name="TextBox 111"/>
          <p:cNvSpPr txBox="1"/>
          <p:nvPr/>
        </p:nvSpPr>
        <p:spPr>
          <a:xfrm>
            <a:off x="1241823" y="1608138"/>
            <a:ext cx="3273028" cy="912590"/>
          </a:xfrm>
          <a:prstGeom prst="roundRect">
            <a:avLst/>
          </a:prstGeom>
          <a:solidFill>
            <a:srgbClr val="451E6D"/>
          </a:solidFill>
          <a:ln w="28575">
            <a:solidFill>
              <a:srgbClr val="A543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FFFFFF"/>
                </a:solidFill>
                <a:ea typeface="MS PGothic" pitchFamily="34" charset="-128"/>
                <a:cs typeface="MS PGothic"/>
              </a:rPr>
              <a:t>Recognition of tumor by T cell through MHC/antigen interaction mediates IFN</a:t>
            </a:r>
            <a:r>
              <a:rPr lang="el-GR" sz="1400" b="1" dirty="0">
                <a:solidFill>
                  <a:srgbClr val="FFFFFF"/>
                </a:solidFill>
                <a:ea typeface="MS PGothic" pitchFamily="34" charset="-128"/>
                <a:cs typeface="MS PGothic"/>
              </a:rPr>
              <a:t>γ</a:t>
            </a:r>
            <a:r>
              <a:rPr lang="en-US" sz="1400" b="1" dirty="0">
                <a:solidFill>
                  <a:srgbClr val="FFFFFF"/>
                </a:solidFill>
                <a:ea typeface="MS PGothic" pitchFamily="34" charset="-128"/>
                <a:cs typeface="MS PGothic"/>
              </a:rPr>
              <a:t> release and PD-L1/2 up-regulation on tumor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591050" y="1608138"/>
            <a:ext cx="3273029" cy="912590"/>
          </a:xfrm>
          <a:prstGeom prst="roundRect">
            <a:avLst/>
          </a:prstGeom>
          <a:solidFill>
            <a:srgbClr val="264CA5"/>
          </a:solidFill>
          <a:ln w="28575">
            <a:solidFill>
              <a:srgbClr val="89B0D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FFFFFF"/>
                </a:solidFill>
                <a:ea typeface="MS PGothic" pitchFamily="34" charset="-128"/>
                <a:cs typeface="MS PGothic"/>
              </a:rPr>
              <a:t>Priming and activation of T cells through MHC/antigen &amp; CD28/B7 interactions with antigen-presenting cells</a:t>
            </a:r>
          </a:p>
        </p:txBody>
      </p:sp>
      <p:sp>
        <p:nvSpPr>
          <p:cNvPr id="103458" name="tcr_label"/>
          <p:cNvSpPr txBox="1">
            <a:spLocks noChangeArrowheads="1"/>
          </p:cNvSpPr>
          <p:nvPr/>
        </p:nvSpPr>
        <p:spPr bwMode="auto">
          <a:xfrm flipH="1">
            <a:off x="5145276" y="3081338"/>
            <a:ext cx="748924" cy="380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bg1"/>
                </a:solidFill>
                <a:ea typeface="MS PGothic" pitchFamily="34" charset="-128"/>
              </a:rPr>
              <a:t>T-cell</a:t>
            </a:r>
            <a:br>
              <a:rPr lang="en-US" sz="1100" b="1">
                <a:solidFill>
                  <a:schemeClr val="bg1"/>
                </a:solidFill>
                <a:ea typeface="MS PGothic" pitchFamily="34" charset="-128"/>
              </a:rPr>
            </a:br>
            <a:r>
              <a:rPr lang="en-US" sz="1100" b="1">
                <a:solidFill>
                  <a:schemeClr val="bg1"/>
                </a:solidFill>
                <a:ea typeface="MS PGothic" pitchFamily="34" charset="-128"/>
              </a:rPr>
              <a:t>receptor</a:t>
            </a:r>
          </a:p>
        </p:txBody>
      </p:sp>
      <p:sp>
        <p:nvSpPr>
          <p:cNvPr id="103459" name="tcr_label"/>
          <p:cNvSpPr txBox="1">
            <a:spLocks noChangeArrowheads="1"/>
          </p:cNvSpPr>
          <p:nvPr/>
        </p:nvSpPr>
        <p:spPr bwMode="auto">
          <a:xfrm>
            <a:off x="3434348" y="3140077"/>
            <a:ext cx="748924" cy="380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bg1"/>
                </a:solidFill>
                <a:ea typeface="MS PGothic" pitchFamily="34" charset="-128"/>
              </a:rPr>
              <a:t>T-cell</a:t>
            </a:r>
            <a:br>
              <a:rPr lang="en-US" sz="1100" b="1">
                <a:solidFill>
                  <a:schemeClr val="bg1"/>
                </a:solidFill>
                <a:ea typeface="MS PGothic" pitchFamily="34" charset="-128"/>
              </a:rPr>
            </a:br>
            <a:r>
              <a:rPr lang="en-US" sz="1100" b="1">
                <a:solidFill>
                  <a:schemeClr val="bg1"/>
                </a:solidFill>
                <a:ea typeface="MS PGothic" pitchFamily="34" charset="-128"/>
              </a:rPr>
              <a:t>receptor</a:t>
            </a:r>
          </a:p>
        </p:txBody>
      </p:sp>
      <p:sp>
        <p:nvSpPr>
          <p:cNvPr id="103460" name="pd-l1"/>
          <p:cNvSpPr txBox="1">
            <a:spLocks noChangeArrowheads="1"/>
          </p:cNvSpPr>
          <p:nvPr/>
        </p:nvSpPr>
        <p:spPr bwMode="auto">
          <a:xfrm flipH="1">
            <a:off x="5900488" y="4632325"/>
            <a:ext cx="59343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bg1"/>
                </a:solidFill>
                <a:ea typeface="MS PGothic" pitchFamily="34" charset="-128"/>
              </a:rPr>
              <a:t>PD-L1</a:t>
            </a:r>
          </a:p>
        </p:txBody>
      </p:sp>
      <p:sp>
        <p:nvSpPr>
          <p:cNvPr id="103461" name="pd-l1"/>
          <p:cNvSpPr txBox="1">
            <a:spLocks noChangeArrowheads="1"/>
          </p:cNvSpPr>
          <p:nvPr/>
        </p:nvSpPr>
        <p:spPr bwMode="auto">
          <a:xfrm>
            <a:off x="3113830" y="4735515"/>
            <a:ext cx="59343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bg1"/>
                </a:solidFill>
                <a:ea typeface="MS PGothic" pitchFamily="34" charset="-128"/>
              </a:rPr>
              <a:t>PD-L2</a:t>
            </a:r>
          </a:p>
        </p:txBody>
      </p:sp>
      <p:sp>
        <p:nvSpPr>
          <p:cNvPr id="103462" name="pd-l1"/>
          <p:cNvSpPr txBox="1">
            <a:spLocks noChangeArrowheads="1"/>
          </p:cNvSpPr>
          <p:nvPr/>
        </p:nvSpPr>
        <p:spPr bwMode="auto">
          <a:xfrm flipH="1">
            <a:off x="5755232" y="5143500"/>
            <a:ext cx="59343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bg1"/>
                </a:solidFill>
                <a:ea typeface="MS PGothic" pitchFamily="34" charset="-128"/>
              </a:rPr>
              <a:t>PD-L2</a:t>
            </a:r>
          </a:p>
        </p:txBody>
      </p:sp>
      <p:sp>
        <p:nvSpPr>
          <p:cNvPr id="103463" name="MHC_and_antigen_label"/>
          <p:cNvSpPr txBox="1">
            <a:spLocks noChangeArrowheads="1"/>
          </p:cNvSpPr>
          <p:nvPr/>
        </p:nvSpPr>
        <p:spPr bwMode="auto">
          <a:xfrm flipH="1">
            <a:off x="5896144" y="3381375"/>
            <a:ext cx="50687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bg1"/>
                </a:solidFill>
                <a:ea typeface="MS PGothic" pitchFamily="34" charset="-128"/>
              </a:rPr>
              <a:t>MHC</a:t>
            </a:r>
          </a:p>
        </p:txBody>
      </p:sp>
      <p:sp>
        <p:nvSpPr>
          <p:cNvPr id="103464" name="cd28_label"/>
          <p:cNvSpPr txBox="1">
            <a:spLocks noChangeArrowheads="1"/>
          </p:cNvSpPr>
          <p:nvPr/>
        </p:nvSpPr>
        <p:spPr bwMode="auto">
          <a:xfrm flipH="1">
            <a:off x="5353421" y="3994150"/>
            <a:ext cx="54694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bg1"/>
                </a:solidFill>
                <a:ea typeface="MS PGothic" pitchFamily="34" charset="-128"/>
              </a:rPr>
              <a:t>CD28</a:t>
            </a:r>
          </a:p>
        </p:txBody>
      </p:sp>
      <p:sp>
        <p:nvSpPr>
          <p:cNvPr id="103465" name="B7-1_label"/>
          <p:cNvSpPr txBox="1">
            <a:spLocks noChangeArrowheads="1"/>
          </p:cNvSpPr>
          <p:nvPr/>
        </p:nvSpPr>
        <p:spPr bwMode="auto">
          <a:xfrm flipH="1">
            <a:off x="5900597" y="3994150"/>
            <a:ext cx="36580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bg1"/>
                </a:solidFill>
                <a:ea typeface="MS PGothic" pitchFamily="34" charset="-128"/>
              </a:rPr>
              <a:t>B7</a:t>
            </a:r>
          </a:p>
        </p:txBody>
      </p:sp>
      <p:sp>
        <p:nvSpPr>
          <p:cNvPr id="103466" name="activated_label"/>
          <p:cNvSpPr>
            <a:spLocks noChangeArrowheads="1"/>
          </p:cNvSpPr>
          <p:nvPr/>
        </p:nvSpPr>
        <p:spPr bwMode="auto">
          <a:xfrm>
            <a:off x="4489515" y="4384675"/>
            <a:ext cx="774572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bg1"/>
                </a:solidFill>
                <a:ea typeface="MS PGothic" pitchFamily="34" charset="-128"/>
              </a:rPr>
              <a:t>T cell</a:t>
            </a:r>
          </a:p>
        </p:txBody>
      </p:sp>
      <p:sp>
        <p:nvSpPr>
          <p:cNvPr id="103467" name="NFKB_label"/>
          <p:cNvSpPr txBox="1">
            <a:spLocks noChangeArrowheads="1"/>
          </p:cNvSpPr>
          <p:nvPr/>
        </p:nvSpPr>
        <p:spPr bwMode="auto">
          <a:xfrm flipH="1">
            <a:off x="4466611" y="3848102"/>
            <a:ext cx="58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solidFill>
                  <a:schemeClr val="bg1"/>
                </a:solidFill>
                <a:ea typeface="MS PGothic" pitchFamily="34" charset="-128"/>
              </a:rPr>
              <a:t>NF</a:t>
            </a:r>
            <a:r>
              <a:rPr lang="el-GR" sz="1200" b="1">
                <a:solidFill>
                  <a:schemeClr val="bg1"/>
                </a:solidFill>
                <a:ea typeface="MS PGothic" pitchFamily="34" charset="-128"/>
              </a:rPr>
              <a:t>κ</a:t>
            </a:r>
            <a:r>
              <a:rPr lang="en-US" sz="1200" b="1">
                <a:solidFill>
                  <a:schemeClr val="bg1"/>
                </a:solidFill>
                <a:ea typeface="MS PGothic" pitchFamily="34" charset="-128"/>
              </a:rPr>
              <a:t>B</a:t>
            </a:r>
          </a:p>
        </p:txBody>
      </p:sp>
      <p:sp>
        <p:nvSpPr>
          <p:cNvPr id="103468" name="Other_label"/>
          <p:cNvSpPr txBox="1">
            <a:spLocks noChangeArrowheads="1"/>
          </p:cNvSpPr>
          <p:nvPr/>
        </p:nvSpPr>
        <p:spPr bwMode="auto">
          <a:xfrm flipH="1">
            <a:off x="4329846" y="4038601"/>
            <a:ext cx="5950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solidFill>
                  <a:schemeClr val="bg1"/>
                </a:solidFill>
                <a:ea typeface="MS PGothic" pitchFamily="34" charset="-128"/>
              </a:rPr>
              <a:t>Other</a:t>
            </a:r>
          </a:p>
        </p:txBody>
      </p:sp>
      <p:sp>
        <p:nvSpPr>
          <p:cNvPr id="103469" name="PI3K_label"/>
          <p:cNvSpPr txBox="1">
            <a:spLocks noChangeArrowheads="1"/>
          </p:cNvSpPr>
          <p:nvPr/>
        </p:nvSpPr>
        <p:spPr bwMode="auto">
          <a:xfrm flipH="1">
            <a:off x="4689947" y="3692527"/>
            <a:ext cx="52610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solidFill>
                  <a:schemeClr val="bg1"/>
                </a:solidFill>
                <a:ea typeface="MS PGothic" pitchFamily="34" charset="-128"/>
              </a:rPr>
              <a:t>PI3K</a:t>
            </a:r>
          </a:p>
        </p:txBody>
      </p:sp>
      <p:sp>
        <p:nvSpPr>
          <p:cNvPr id="97" name="dendritic_label"/>
          <p:cNvSpPr>
            <a:spLocks noChangeArrowheads="1"/>
          </p:cNvSpPr>
          <p:nvPr/>
        </p:nvSpPr>
        <p:spPr bwMode="auto">
          <a:xfrm>
            <a:off x="6156532" y="3814987"/>
            <a:ext cx="1184940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chemeClr val="bg1"/>
                </a:solidFill>
                <a:effectLst>
                  <a:glow rad="76200">
                    <a:srgbClr val="CCCCFF">
                      <a:alpha val="60000"/>
                    </a:srgbClr>
                  </a:glow>
                </a:effectLst>
                <a:ea typeface="MS PGothic" pitchFamily="34" charset="-128"/>
                <a:cs typeface="MS PGothic"/>
              </a:rPr>
              <a:t>Dendritic</a:t>
            </a:r>
            <a:br>
              <a:rPr lang="en-US" b="1" dirty="0">
                <a:solidFill>
                  <a:schemeClr val="bg1"/>
                </a:solidFill>
                <a:effectLst>
                  <a:glow rad="76200">
                    <a:srgbClr val="CCCCFF">
                      <a:alpha val="60000"/>
                    </a:srgbClr>
                  </a:glow>
                </a:effectLst>
                <a:ea typeface="MS PGothic" pitchFamily="34" charset="-128"/>
                <a:cs typeface="MS PGothic"/>
              </a:rPr>
            </a:br>
            <a:r>
              <a:rPr lang="en-US" b="1" dirty="0">
                <a:solidFill>
                  <a:schemeClr val="bg1"/>
                </a:solidFill>
                <a:effectLst>
                  <a:glow rad="76200">
                    <a:srgbClr val="CCCCFF">
                      <a:alpha val="60000"/>
                    </a:srgbClr>
                  </a:glow>
                </a:effectLst>
                <a:ea typeface="MS PGothic" pitchFamily="34" charset="-128"/>
                <a:cs typeface="MS PGothic"/>
              </a:rPr>
              <a:t>cell</a:t>
            </a:r>
          </a:p>
        </p:txBody>
      </p:sp>
      <p:sp>
        <p:nvSpPr>
          <p:cNvPr id="98" name="tumor_label"/>
          <p:cNvSpPr/>
          <p:nvPr/>
        </p:nvSpPr>
        <p:spPr>
          <a:xfrm>
            <a:off x="1565290" y="3954971"/>
            <a:ext cx="1334533" cy="341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sp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chemeClr val="bg1"/>
                </a:solidFill>
                <a:effectLst>
                  <a:glow rad="76200">
                    <a:srgbClr val="FF7C80">
                      <a:alpha val="60000"/>
                    </a:srgbClr>
                  </a:glow>
                </a:effectLst>
              </a:rPr>
              <a:t>Tumor cell</a:t>
            </a:r>
          </a:p>
        </p:txBody>
      </p:sp>
      <p:grpSp>
        <p:nvGrpSpPr>
          <p:cNvPr id="103472" name="Group 113"/>
          <p:cNvGrpSpPr>
            <a:grpSpLocks/>
          </p:cNvGrpSpPr>
          <p:nvPr/>
        </p:nvGrpSpPr>
        <p:grpSpPr bwMode="auto">
          <a:xfrm>
            <a:off x="2566296" y="2530475"/>
            <a:ext cx="1700904" cy="2268538"/>
            <a:chOff x="1898384" y="2183124"/>
            <a:chExt cx="2266986" cy="2268112"/>
          </a:xfrm>
        </p:grpSpPr>
        <p:sp>
          <p:nvSpPr>
            <p:cNvPr id="115" name="Freeform 114"/>
            <p:cNvSpPr/>
            <p:nvPr/>
          </p:nvSpPr>
          <p:spPr>
            <a:xfrm>
              <a:off x="2165901" y="3100527"/>
              <a:ext cx="476064" cy="1350709"/>
            </a:xfrm>
            <a:custGeom>
              <a:avLst/>
              <a:gdLst>
                <a:gd name="connsiteX0" fmla="*/ 7854 w 422191"/>
                <a:gd name="connsiteY0" fmla="*/ 0 h 1528762"/>
                <a:gd name="connsiteX1" fmla="*/ 55479 w 422191"/>
                <a:gd name="connsiteY1" fmla="*/ 785812 h 1528762"/>
                <a:gd name="connsiteX2" fmla="*/ 422191 w 422191"/>
                <a:gd name="connsiteY2" fmla="*/ 1528762 h 1528762"/>
                <a:gd name="connsiteX0" fmla="*/ 47415 w 461752"/>
                <a:gd name="connsiteY0" fmla="*/ 0 h 1528762"/>
                <a:gd name="connsiteX1" fmla="*/ 28365 w 461752"/>
                <a:gd name="connsiteY1" fmla="*/ 790574 h 1528762"/>
                <a:gd name="connsiteX2" fmla="*/ 461752 w 461752"/>
                <a:gd name="connsiteY2" fmla="*/ 1528762 h 1528762"/>
                <a:gd name="connsiteX0" fmla="*/ 61166 w 475503"/>
                <a:gd name="connsiteY0" fmla="*/ 0 h 1528762"/>
                <a:gd name="connsiteX1" fmla="*/ 42116 w 475503"/>
                <a:gd name="connsiteY1" fmla="*/ 790574 h 1528762"/>
                <a:gd name="connsiteX2" fmla="*/ 475503 w 475503"/>
                <a:gd name="connsiteY2" fmla="*/ 1528762 h 1528762"/>
                <a:gd name="connsiteX0" fmla="*/ 61166 w 475503"/>
                <a:gd name="connsiteY0" fmla="*/ 0 h 1528762"/>
                <a:gd name="connsiteX1" fmla="*/ 42116 w 475503"/>
                <a:gd name="connsiteY1" fmla="*/ 790574 h 1528762"/>
                <a:gd name="connsiteX2" fmla="*/ 475503 w 475503"/>
                <a:gd name="connsiteY2" fmla="*/ 1528762 h 152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503" h="1528762">
                  <a:moveTo>
                    <a:pt x="61166" y="0"/>
                  </a:moveTo>
                  <a:cubicBezTo>
                    <a:pt x="-4319" y="258366"/>
                    <a:pt x="-26940" y="535780"/>
                    <a:pt x="42116" y="790574"/>
                  </a:cubicBezTo>
                  <a:cubicBezTo>
                    <a:pt x="111172" y="1045368"/>
                    <a:pt x="252856" y="1337072"/>
                    <a:pt x="475503" y="152876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116" name="Freeform 115"/>
            <p:cNvSpPr/>
            <p:nvPr/>
          </p:nvSpPr>
          <p:spPr>
            <a:xfrm rot="428707">
              <a:off x="3686132" y="2603733"/>
              <a:ext cx="479238" cy="504730"/>
            </a:xfrm>
            <a:custGeom>
              <a:avLst/>
              <a:gdLst>
                <a:gd name="connsiteX0" fmla="*/ 590550 w 590550"/>
                <a:gd name="connsiteY0" fmla="*/ 600075 h 600075"/>
                <a:gd name="connsiteX1" fmla="*/ 0 w 590550"/>
                <a:gd name="connsiteY1" fmla="*/ 0 h 600075"/>
                <a:gd name="connsiteX0" fmla="*/ 590550 w 590550"/>
                <a:gd name="connsiteY0" fmla="*/ 600075 h 600075"/>
                <a:gd name="connsiteX1" fmla="*/ 0 w 590550"/>
                <a:gd name="connsiteY1" fmla="*/ 0 h 600075"/>
                <a:gd name="connsiteX0" fmla="*/ 590550 w 590550"/>
                <a:gd name="connsiteY0" fmla="*/ 600075 h 600075"/>
                <a:gd name="connsiteX1" fmla="*/ 0 w 590550"/>
                <a:gd name="connsiteY1" fmla="*/ 0 h 600075"/>
                <a:gd name="connsiteX0" fmla="*/ 590550 w 590550"/>
                <a:gd name="connsiteY0" fmla="*/ 600075 h 600075"/>
                <a:gd name="connsiteX1" fmla="*/ 0 w 590550"/>
                <a:gd name="connsiteY1" fmla="*/ 0 h 600075"/>
                <a:gd name="connsiteX0" fmla="*/ 590550 w 590550"/>
                <a:gd name="connsiteY0" fmla="*/ 600075 h 600075"/>
                <a:gd name="connsiteX1" fmla="*/ 0 w 590550"/>
                <a:gd name="connsiteY1" fmla="*/ 0 h 600075"/>
                <a:gd name="connsiteX0" fmla="*/ 612775 w 612775"/>
                <a:gd name="connsiteY0" fmla="*/ 644525 h 644525"/>
                <a:gd name="connsiteX1" fmla="*/ 0 w 612775"/>
                <a:gd name="connsiteY1" fmla="*/ 0 h 64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2775" h="644525">
                  <a:moveTo>
                    <a:pt x="612775" y="644525"/>
                  </a:moveTo>
                  <a:cubicBezTo>
                    <a:pt x="580232" y="370681"/>
                    <a:pt x="356393" y="85724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118" name="Freeform 117"/>
            <p:cNvSpPr/>
            <p:nvPr/>
          </p:nvSpPr>
          <p:spPr>
            <a:xfrm rot="17706174">
              <a:off x="2678404" y="2299051"/>
              <a:ext cx="580916" cy="603014"/>
            </a:xfrm>
            <a:custGeom>
              <a:avLst/>
              <a:gdLst>
                <a:gd name="connsiteX0" fmla="*/ 590550 w 590550"/>
                <a:gd name="connsiteY0" fmla="*/ 600075 h 600075"/>
                <a:gd name="connsiteX1" fmla="*/ 0 w 590550"/>
                <a:gd name="connsiteY1" fmla="*/ 0 h 600075"/>
                <a:gd name="connsiteX0" fmla="*/ 590550 w 590550"/>
                <a:gd name="connsiteY0" fmla="*/ 600075 h 600075"/>
                <a:gd name="connsiteX1" fmla="*/ 0 w 590550"/>
                <a:gd name="connsiteY1" fmla="*/ 0 h 600075"/>
                <a:gd name="connsiteX0" fmla="*/ 590550 w 590550"/>
                <a:gd name="connsiteY0" fmla="*/ 600075 h 600075"/>
                <a:gd name="connsiteX1" fmla="*/ 0 w 590550"/>
                <a:gd name="connsiteY1" fmla="*/ 0 h 600075"/>
                <a:gd name="connsiteX0" fmla="*/ 590550 w 590550"/>
                <a:gd name="connsiteY0" fmla="*/ 600075 h 600075"/>
                <a:gd name="connsiteX1" fmla="*/ 0 w 590550"/>
                <a:gd name="connsiteY1" fmla="*/ 0 h 600075"/>
                <a:gd name="connsiteX0" fmla="*/ 590550 w 590550"/>
                <a:gd name="connsiteY0" fmla="*/ 600075 h 600075"/>
                <a:gd name="connsiteX1" fmla="*/ 0 w 590550"/>
                <a:gd name="connsiteY1" fmla="*/ 0 h 600075"/>
                <a:gd name="connsiteX0" fmla="*/ 650217 w 650217"/>
                <a:gd name="connsiteY0" fmla="*/ 672464 h 672464"/>
                <a:gd name="connsiteX1" fmla="*/ 0 w 650217"/>
                <a:gd name="connsiteY1" fmla="*/ 0 h 672464"/>
                <a:gd name="connsiteX0" fmla="*/ 650217 w 650217"/>
                <a:gd name="connsiteY0" fmla="*/ 672464 h 672464"/>
                <a:gd name="connsiteX1" fmla="*/ 0 w 650217"/>
                <a:gd name="connsiteY1" fmla="*/ 0 h 672464"/>
                <a:gd name="connsiteX0" fmla="*/ 650217 w 650217"/>
                <a:gd name="connsiteY0" fmla="*/ 672464 h 672464"/>
                <a:gd name="connsiteX1" fmla="*/ 0 w 650217"/>
                <a:gd name="connsiteY1" fmla="*/ 0 h 672464"/>
                <a:gd name="connsiteX0" fmla="*/ 714533 w 714533"/>
                <a:gd name="connsiteY0" fmla="*/ 712455 h 712455"/>
                <a:gd name="connsiteX1" fmla="*/ 0 w 714533"/>
                <a:gd name="connsiteY1" fmla="*/ 0 h 712455"/>
                <a:gd name="connsiteX0" fmla="*/ 741472 w 741472"/>
                <a:gd name="connsiteY0" fmla="*/ 769957 h 769957"/>
                <a:gd name="connsiteX1" fmla="*/ 0 w 741472"/>
                <a:gd name="connsiteY1" fmla="*/ 0 h 76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1472" h="769957">
                  <a:moveTo>
                    <a:pt x="741472" y="769957"/>
                  </a:moveTo>
                  <a:cubicBezTo>
                    <a:pt x="705369" y="536647"/>
                    <a:pt x="476970" y="57149"/>
                    <a:pt x="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126" name="Freeform 125"/>
            <p:cNvSpPr/>
            <p:nvPr/>
          </p:nvSpPr>
          <p:spPr bwMode="auto">
            <a:xfrm>
              <a:off x="3210751" y="2183124"/>
              <a:ext cx="514463" cy="369263"/>
            </a:xfrm>
            <a:custGeom>
              <a:avLst/>
              <a:gdLst>
                <a:gd name="connsiteX0" fmla="*/ 0 w 481012"/>
                <a:gd name="connsiteY0" fmla="*/ 19050 h 407193"/>
                <a:gd name="connsiteX1" fmla="*/ 481012 w 481012"/>
                <a:gd name="connsiteY1" fmla="*/ 0 h 407193"/>
                <a:gd name="connsiteX2" fmla="*/ 204787 w 481012"/>
                <a:gd name="connsiteY2" fmla="*/ 407193 h 407193"/>
                <a:gd name="connsiteX3" fmla="*/ 183356 w 481012"/>
                <a:gd name="connsiteY3" fmla="*/ 145256 h 407193"/>
                <a:gd name="connsiteX4" fmla="*/ 0 w 481012"/>
                <a:gd name="connsiteY4" fmla="*/ 19050 h 407193"/>
                <a:gd name="connsiteX0" fmla="*/ 0 w 481012"/>
                <a:gd name="connsiteY0" fmla="*/ 128173 h 516316"/>
                <a:gd name="connsiteX1" fmla="*/ 481012 w 481012"/>
                <a:gd name="connsiteY1" fmla="*/ 109123 h 516316"/>
                <a:gd name="connsiteX2" fmla="*/ 204787 w 481012"/>
                <a:gd name="connsiteY2" fmla="*/ 516316 h 516316"/>
                <a:gd name="connsiteX3" fmla="*/ 183356 w 481012"/>
                <a:gd name="connsiteY3" fmla="*/ 254379 h 516316"/>
                <a:gd name="connsiteX4" fmla="*/ 0 w 481012"/>
                <a:gd name="connsiteY4" fmla="*/ 128173 h 516316"/>
                <a:gd name="connsiteX0" fmla="*/ 0 w 514371"/>
                <a:gd name="connsiteY0" fmla="*/ 128173 h 516316"/>
                <a:gd name="connsiteX1" fmla="*/ 481012 w 514371"/>
                <a:gd name="connsiteY1" fmla="*/ 109123 h 516316"/>
                <a:gd name="connsiteX2" fmla="*/ 204787 w 514371"/>
                <a:gd name="connsiteY2" fmla="*/ 516316 h 516316"/>
                <a:gd name="connsiteX3" fmla="*/ 183356 w 514371"/>
                <a:gd name="connsiteY3" fmla="*/ 254379 h 516316"/>
                <a:gd name="connsiteX4" fmla="*/ 0 w 514371"/>
                <a:gd name="connsiteY4" fmla="*/ 128173 h 516316"/>
                <a:gd name="connsiteX0" fmla="*/ 0 w 519057"/>
                <a:gd name="connsiteY0" fmla="*/ 128173 h 519112"/>
                <a:gd name="connsiteX1" fmla="*/ 481012 w 519057"/>
                <a:gd name="connsiteY1" fmla="*/ 109123 h 519112"/>
                <a:gd name="connsiteX2" fmla="*/ 204787 w 519057"/>
                <a:gd name="connsiteY2" fmla="*/ 516316 h 519112"/>
                <a:gd name="connsiteX3" fmla="*/ 183356 w 519057"/>
                <a:gd name="connsiteY3" fmla="*/ 254379 h 519112"/>
                <a:gd name="connsiteX4" fmla="*/ 0 w 519057"/>
                <a:gd name="connsiteY4" fmla="*/ 128173 h 519112"/>
                <a:gd name="connsiteX0" fmla="*/ 0 w 519057"/>
                <a:gd name="connsiteY0" fmla="*/ 151151 h 542090"/>
                <a:gd name="connsiteX1" fmla="*/ 481012 w 519057"/>
                <a:gd name="connsiteY1" fmla="*/ 132101 h 542090"/>
                <a:gd name="connsiteX2" fmla="*/ 204787 w 519057"/>
                <a:gd name="connsiteY2" fmla="*/ 539294 h 542090"/>
                <a:gd name="connsiteX3" fmla="*/ 183356 w 519057"/>
                <a:gd name="connsiteY3" fmla="*/ 277357 h 542090"/>
                <a:gd name="connsiteX4" fmla="*/ 0 w 519057"/>
                <a:gd name="connsiteY4" fmla="*/ 151151 h 542090"/>
                <a:gd name="connsiteX0" fmla="*/ 0 w 519057"/>
                <a:gd name="connsiteY0" fmla="*/ 143877 h 534816"/>
                <a:gd name="connsiteX1" fmla="*/ 481012 w 519057"/>
                <a:gd name="connsiteY1" fmla="*/ 124827 h 534816"/>
                <a:gd name="connsiteX2" fmla="*/ 204787 w 519057"/>
                <a:gd name="connsiteY2" fmla="*/ 532020 h 534816"/>
                <a:gd name="connsiteX3" fmla="*/ 183356 w 519057"/>
                <a:gd name="connsiteY3" fmla="*/ 270083 h 534816"/>
                <a:gd name="connsiteX4" fmla="*/ 0 w 519057"/>
                <a:gd name="connsiteY4" fmla="*/ 143877 h 534816"/>
                <a:gd name="connsiteX0" fmla="*/ 0 w 516362"/>
                <a:gd name="connsiteY0" fmla="*/ 143877 h 534310"/>
                <a:gd name="connsiteX1" fmla="*/ 481012 w 516362"/>
                <a:gd name="connsiteY1" fmla="*/ 124827 h 534310"/>
                <a:gd name="connsiteX2" fmla="*/ 204787 w 516362"/>
                <a:gd name="connsiteY2" fmla="*/ 532020 h 534310"/>
                <a:gd name="connsiteX3" fmla="*/ 183356 w 516362"/>
                <a:gd name="connsiteY3" fmla="*/ 270083 h 534310"/>
                <a:gd name="connsiteX4" fmla="*/ 0 w 516362"/>
                <a:gd name="connsiteY4" fmla="*/ 143877 h 534310"/>
                <a:gd name="connsiteX0" fmla="*/ 0 w 516362"/>
                <a:gd name="connsiteY0" fmla="*/ 143877 h 534310"/>
                <a:gd name="connsiteX1" fmla="*/ 481012 w 516362"/>
                <a:gd name="connsiteY1" fmla="*/ 124827 h 534310"/>
                <a:gd name="connsiteX2" fmla="*/ 204787 w 516362"/>
                <a:gd name="connsiteY2" fmla="*/ 532020 h 534310"/>
                <a:gd name="connsiteX3" fmla="*/ 257175 w 516362"/>
                <a:gd name="connsiteY3" fmla="*/ 253415 h 534310"/>
                <a:gd name="connsiteX4" fmla="*/ 0 w 516362"/>
                <a:gd name="connsiteY4" fmla="*/ 143877 h 534310"/>
                <a:gd name="connsiteX0" fmla="*/ 0 w 516362"/>
                <a:gd name="connsiteY0" fmla="*/ 143877 h 534310"/>
                <a:gd name="connsiteX1" fmla="*/ 481012 w 516362"/>
                <a:gd name="connsiteY1" fmla="*/ 124827 h 534310"/>
                <a:gd name="connsiteX2" fmla="*/ 204787 w 516362"/>
                <a:gd name="connsiteY2" fmla="*/ 532020 h 534310"/>
                <a:gd name="connsiteX3" fmla="*/ 257175 w 516362"/>
                <a:gd name="connsiteY3" fmla="*/ 253415 h 534310"/>
                <a:gd name="connsiteX4" fmla="*/ 0 w 516362"/>
                <a:gd name="connsiteY4" fmla="*/ 143877 h 534310"/>
                <a:gd name="connsiteX0" fmla="*/ 0 w 516362"/>
                <a:gd name="connsiteY0" fmla="*/ 143877 h 534310"/>
                <a:gd name="connsiteX1" fmla="*/ 481012 w 516362"/>
                <a:gd name="connsiteY1" fmla="*/ 124827 h 534310"/>
                <a:gd name="connsiteX2" fmla="*/ 204787 w 516362"/>
                <a:gd name="connsiteY2" fmla="*/ 532020 h 534310"/>
                <a:gd name="connsiteX3" fmla="*/ 257175 w 516362"/>
                <a:gd name="connsiteY3" fmla="*/ 253415 h 534310"/>
                <a:gd name="connsiteX4" fmla="*/ 0 w 516362"/>
                <a:gd name="connsiteY4" fmla="*/ 143877 h 534310"/>
                <a:gd name="connsiteX0" fmla="*/ 0 w 516362"/>
                <a:gd name="connsiteY0" fmla="*/ 143877 h 534310"/>
                <a:gd name="connsiteX1" fmla="*/ 481012 w 516362"/>
                <a:gd name="connsiteY1" fmla="*/ 124827 h 534310"/>
                <a:gd name="connsiteX2" fmla="*/ 204787 w 516362"/>
                <a:gd name="connsiteY2" fmla="*/ 532020 h 534310"/>
                <a:gd name="connsiteX3" fmla="*/ 188118 w 516362"/>
                <a:gd name="connsiteY3" fmla="*/ 277227 h 534310"/>
                <a:gd name="connsiteX4" fmla="*/ 0 w 516362"/>
                <a:gd name="connsiteY4" fmla="*/ 143877 h 534310"/>
                <a:gd name="connsiteX0" fmla="*/ 0 w 516362"/>
                <a:gd name="connsiteY0" fmla="*/ 143877 h 534310"/>
                <a:gd name="connsiteX1" fmla="*/ 481012 w 516362"/>
                <a:gd name="connsiteY1" fmla="*/ 124827 h 534310"/>
                <a:gd name="connsiteX2" fmla="*/ 204787 w 516362"/>
                <a:gd name="connsiteY2" fmla="*/ 532020 h 534310"/>
                <a:gd name="connsiteX3" fmla="*/ 188118 w 516362"/>
                <a:gd name="connsiteY3" fmla="*/ 277227 h 534310"/>
                <a:gd name="connsiteX4" fmla="*/ 0 w 516362"/>
                <a:gd name="connsiteY4" fmla="*/ 143877 h 534310"/>
                <a:gd name="connsiteX0" fmla="*/ 0 w 516362"/>
                <a:gd name="connsiteY0" fmla="*/ 143877 h 534310"/>
                <a:gd name="connsiteX1" fmla="*/ 481012 w 516362"/>
                <a:gd name="connsiteY1" fmla="*/ 124827 h 534310"/>
                <a:gd name="connsiteX2" fmla="*/ 204787 w 516362"/>
                <a:gd name="connsiteY2" fmla="*/ 532020 h 534310"/>
                <a:gd name="connsiteX3" fmla="*/ 188118 w 516362"/>
                <a:gd name="connsiteY3" fmla="*/ 277227 h 534310"/>
                <a:gd name="connsiteX4" fmla="*/ 0 w 516362"/>
                <a:gd name="connsiteY4" fmla="*/ 143877 h 534310"/>
                <a:gd name="connsiteX0" fmla="*/ 0 w 516362"/>
                <a:gd name="connsiteY0" fmla="*/ 143877 h 534310"/>
                <a:gd name="connsiteX1" fmla="*/ 481012 w 516362"/>
                <a:gd name="connsiteY1" fmla="*/ 124827 h 534310"/>
                <a:gd name="connsiteX2" fmla="*/ 204787 w 516362"/>
                <a:gd name="connsiteY2" fmla="*/ 532020 h 534310"/>
                <a:gd name="connsiteX3" fmla="*/ 188118 w 516362"/>
                <a:gd name="connsiteY3" fmla="*/ 277227 h 534310"/>
                <a:gd name="connsiteX4" fmla="*/ 0 w 516362"/>
                <a:gd name="connsiteY4" fmla="*/ 143877 h 534310"/>
                <a:gd name="connsiteX0" fmla="*/ 0 w 516362"/>
                <a:gd name="connsiteY0" fmla="*/ 143877 h 534310"/>
                <a:gd name="connsiteX1" fmla="*/ 481012 w 516362"/>
                <a:gd name="connsiteY1" fmla="*/ 124827 h 534310"/>
                <a:gd name="connsiteX2" fmla="*/ 204787 w 516362"/>
                <a:gd name="connsiteY2" fmla="*/ 532020 h 534310"/>
                <a:gd name="connsiteX3" fmla="*/ 188118 w 516362"/>
                <a:gd name="connsiteY3" fmla="*/ 277227 h 534310"/>
                <a:gd name="connsiteX4" fmla="*/ 0 w 516362"/>
                <a:gd name="connsiteY4" fmla="*/ 143877 h 534310"/>
                <a:gd name="connsiteX0" fmla="*/ 0 w 516362"/>
                <a:gd name="connsiteY0" fmla="*/ 143877 h 534310"/>
                <a:gd name="connsiteX1" fmla="*/ 481012 w 516362"/>
                <a:gd name="connsiteY1" fmla="*/ 124827 h 534310"/>
                <a:gd name="connsiteX2" fmla="*/ 204787 w 516362"/>
                <a:gd name="connsiteY2" fmla="*/ 532020 h 534310"/>
                <a:gd name="connsiteX3" fmla="*/ 188118 w 516362"/>
                <a:gd name="connsiteY3" fmla="*/ 277227 h 534310"/>
                <a:gd name="connsiteX4" fmla="*/ 0 w 516362"/>
                <a:gd name="connsiteY4" fmla="*/ 143877 h 534310"/>
                <a:gd name="connsiteX0" fmla="*/ 0 w 516362"/>
                <a:gd name="connsiteY0" fmla="*/ 143877 h 534310"/>
                <a:gd name="connsiteX1" fmla="*/ 481012 w 516362"/>
                <a:gd name="connsiteY1" fmla="*/ 124827 h 534310"/>
                <a:gd name="connsiteX2" fmla="*/ 204787 w 516362"/>
                <a:gd name="connsiteY2" fmla="*/ 532020 h 534310"/>
                <a:gd name="connsiteX3" fmla="*/ 290512 w 516362"/>
                <a:gd name="connsiteY3" fmla="*/ 251033 h 534310"/>
                <a:gd name="connsiteX4" fmla="*/ 0 w 516362"/>
                <a:gd name="connsiteY4" fmla="*/ 143877 h 534310"/>
                <a:gd name="connsiteX0" fmla="*/ 0 w 516362"/>
                <a:gd name="connsiteY0" fmla="*/ 143877 h 534310"/>
                <a:gd name="connsiteX1" fmla="*/ 481012 w 516362"/>
                <a:gd name="connsiteY1" fmla="*/ 124827 h 534310"/>
                <a:gd name="connsiteX2" fmla="*/ 204787 w 516362"/>
                <a:gd name="connsiteY2" fmla="*/ 532020 h 534310"/>
                <a:gd name="connsiteX3" fmla="*/ 190500 w 516362"/>
                <a:gd name="connsiteY3" fmla="*/ 277226 h 534310"/>
                <a:gd name="connsiteX4" fmla="*/ 0 w 516362"/>
                <a:gd name="connsiteY4" fmla="*/ 143877 h 534310"/>
                <a:gd name="connsiteX0" fmla="*/ 0 w 516362"/>
                <a:gd name="connsiteY0" fmla="*/ 143877 h 534310"/>
                <a:gd name="connsiteX1" fmla="*/ 481012 w 516362"/>
                <a:gd name="connsiteY1" fmla="*/ 124827 h 534310"/>
                <a:gd name="connsiteX2" fmla="*/ 204787 w 516362"/>
                <a:gd name="connsiteY2" fmla="*/ 532020 h 534310"/>
                <a:gd name="connsiteX3" fmla="*/ 190500 w 516362"/>
                <a:gd name="connsiteY3" fmla="*/ 277226 h 534310"/>
                <a:gd name="connsiteX4" fmla="*/ 0 w 516362"/>
                <a:gd name="connsiteY4" fmla="*/ 143877 h 534310"/>
                <a:gd name="connsiteX0" fmla="*/ 0 w 515046"/>
                <a:gd name="connsiteY0" fmla="*/ 143877 h 546104"/>
                <a:gd name="connsiteX1" fmla="*/ 481012 w 515046"/>
                <a:gd name="connsiteY1" fmla="*/ 124827 h 546104"/>
                <a:gd name="connsiteX2" fmla="*/ 190499 w 515046"/>
                <a:gd name="connsiteY2" fmla="*/ 543927 h 546104"/>
                <a:gd name="connsiteX3" fmla="*/ 190500 w 515046"/>
                <a:gd name="connsiteY3" fmla="*/ 277226 h 546104"/>
                <a:gd name="connsiteX4" fmla="*/ 0 w 515046"/>
                <a:gd name="connsiteY4" fmla="*/ 143877 h 546104"/>
                <a:gd name="connsiteX0" fmla="*/ 0 w 515046"/>
                <a:gd name="connsiteY0" fmla="*/ 143877 h 546104"/>
                <a:gd name="connsiteX1" fmla="*/ 481012 w 515046"/>
                <a:gd name="connsiteY1" fmla="*/ 124827 h 546104"/>
                <a:gd name="connsiteX2" fmla="*/ 190499 w 515046"/>
                <a:gd name="connsiteY2" fmla="*/ 543927 h 546104"/>
                <a:gd name="connsiteX3" fmla="*/ 183356 w 515046"/>
                <a:gd name="connsiteY3" fmla="*/ 291513 h 546104"/>
                <a:gd name="connsiteX4" fmla="*/ 0 w 515046"/>
                <a:gd name="connsiteY4" fmla="*/ 143877 h 546104"/>
                <a:gd name="connsiteX0" fmla="*/ 0 w 517427"/>
                <a:gd name="connsiteY0" fmla="*/ 147060 h 544525"/>
                <a:gd name="connsiteX1" fmla="*/ 483393 w 517427"/>
                <a:gd name="connsiteY1" fmla="*/ 123248 h 544525"/>
                <a:gd name="connsiteX2" fmla="*/ 192880 w 517427"/>
                <a:gd name="connsiteY2" fmla="*/ 542348 h 544525"/>
                <a:gd name="connsiteX3" fmla="*/ 185737 w 517427"/>
                <a:gd name="connsiteY3" fmla="*/ 289934 h 544525"/>
                <a:gd name="connsiteX4" fmla="*/ 0 w 517427"/>
                <a:gd name="connsiteY4" fmla="*/ 147060 h 544525"/>
                <a:gd name="connsiteX0" fmla="*/ 0 w 521793"/>
                <a:gd name="connsiteY0" fmla="*/ 147060 h 545281"/>
                <a:gd name="connsiteX1" fmla="*/ 483393 w 521793"/>
                <a:gd name="connsiteY1" fmla="*/ 123248 h 545281"/>
                <a:gd name="connsiteX2" fmla="*/ 192880 w 521793"/>
                <a:gd name="connsiteY2" fmla="*/ 542348 h 545281"/>
                <a:gd name="connsiteX3" fmla="*/ 185737 w 521793"/>
                <a:gd name="connsiteY3" fmla="*/ 289934 h 545281"/>
                <a:gd name="connsiteX4" fmla="*/ 0 w 521793"/>
                <a:gd name="connsiteY4" fmla="*/ 147060 h 545281"/>
                <a:gd name="connsiteX0" fmla="*/ 0 w 514463"/>
                <a:gd name="connsiteY0" fmla="*/ 147060 h 545309"/>
                <a:gd name="connsiteX1" fmla="*/ 483393 w 514463"/>
                <a:gd name="connsiteY1" fmla="*/ 123248 h 545309"/>
                <a:gd name="connsiteX2" fmla="*/ 192880 w 514463"/>
                <a:gd name="connsiteY2" fmla="*/ 542348 h 545309"/>
                <a:gd name="connsiteX3" fmla="*/ 185737 w 514463"/>
                <a:gd name="connsiteY3" fmla="*/ 289934 h 545309"/>
                <a:gd name="connsiteX4" fmla="*/ 0 w 514463"/>
                <a:gd name="connsiteY4" fmla="*/ 147060 h 54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463" h="545309">
                  <a:moveTo>
                    <a:pt x="0" y="147060"/>
                  </a:moveTo>
                  <a:cubicBezTo>
                    <a:pt x="38893" y="45460"/>
                    <a:pt x="308768" y="-113289"/>
                    <a:pt x="483393" y="123248"/>
                  </a:cubicBezTo>
                  <a:cubicBezTo>
                    <a:pt x="593724" y="356611"/>
                    <a:pt x="389730" y="573304"/>
                    <a:pt x="192880" y="542348"/>
                  </a:cubicBezTo>
                  <a:cubicBezTo>
                    <a:pt x="227012" y="489961"/>
                    <a:pt x="218280" y="342321"/>
                    <a:pt x="185737" y="289934"/>
                  </a:cubicBezTo>
                  <a:cubicBezTo>
                    <a:pt x="128587" y="198652"/>
                    <a:pt x="61913" y="166905"/>
                    <a:pt x="0" y="147060"/>
                  </a:cubicBezTo>
                  <a:close/>
                </a:path>
              </a:pathLst>
            </a:custGeom>
            <a:gradFill flip="none" rotWithShape="1">
              <a:gsLst>
                <a:gs pos="70000">
                  <a:srgbClr val="936844"/>
                </a:gs>
                <a:gs pos="48000">
                  <a:srgbClr val="D5B196"/>
                </a:gs>
                <a:gs pos="91000">
                  <a:srgbClr val="61452D"/>
                </a:gs>
                <a:gs pos="24000">
                  <a:srgbClr val="F3EAE1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20" rIns="4572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>
                <a:solidFill>
                  <a:schemeClr val="bg1"/>
                </a:solidFill>
                <a:ea typeface="MS PGothic" pitchFamily="34" charset="-128"/>
                <a:cs typeface="MS PGothic"/>
              </a:endParaRPr>
            </a:p>
          </p:txBody>
        </p:sp>
        <p:sp>
          <p:nvSpPr>
            <p:cNvPr id="103499" name="IFNy_label"/>
            <p:cNvSpPr txBox="1">
              <a:spLocks noChangeArrowheads="1"/>
            </p:cNvSpPr>
            <p:nvPr/>
          </p:nvSpPr>
          <p:spPr bwMode="auto">
            <a:xfrm flipH="1">
              <a:off x="3192873" y="2237844"/>
              <a:ext cx="654198" cy="2615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>
                  <a:solidFill>
                    <a:schemeClr val="bg1"/>
                  </a:solidFill>
                  <a:ea typeface="MS PGothic" pitchFamily="34" charset="-128"/>
                </a:rPr>
                <a:t>IFN</a:t>
              </a:r>
              <a:r>
                <a:rPr lang="el-GR" sz="1100" b="1">
                  <a:solidFill>
                    <a:schemeClr val="bg1"/>
                  </a:solidFill>
                  <a:ea typeface="MS PGothic" pitchFamily="34" charset="-128"/>
                </a:rPr>
                <a:t>γ</a:t>
              </a:r>
              <a:endParaRPr lang="en-US" sz="1100" b="1">
                <a:solidFill>
                  <a:schemeClr val="bg1"/>
                </a:solidFill>
                <a:ea typeface="MS PGothic" pitchFamily="34" charset="-128"/>
              </a:endParaRPr>
            </a:p>
          </p:txBody>
        </p:sp>
        <p:sp>
          <p:nvSpPr>
            <p:cNvPr id="128" name="Oval 127"/>
            <p:cNvSpPr/>
            <p:nvPr/>
          </p:nvSpPr>
          <p:spPr bwMode="auto">
            <a:xfrm>
              <a:off x="1969128" y="2620979"/>
              <a:ext cx="606582" cy="519253"/>
            </a:xfrm>
            <a:prstGeom prst="ellipse">
              <a:avLst/>
            </a:prstGeom>
            <a:gradFill flip="none" rotWithShape="1">
              <a:gsLst>
                <a:gs pos="88000">
                  <a:srgbClr val="382030"/>
                </a:gs>
                <a:gs pos="70000">
                  <a:srgbClr val="9D5886"/>
                </a:gs>
                <a:gs pos="45000">
                  <a:srgbClr val="DDA9CB"/>
                </a:gs>
                <a:gs pos="14000">
                  <a:srgbClr val="EDD8E5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45720" rIns="4572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>
                <a:solidFill>
                  <a:schemeClr val="bg1"/>
                </a:solidFill>
                <a:ea typeface="MS PGothic" pitchFamily="34" charset="-128"/>
                <a:cs typeface="MS PGothic"/>
              </a:endParaRPr>
            </a:p>
          </p:txBody>
        </p:sp>
        <p:sp>
          <p:nvSpPr>
            <p:cNvPr id="103503" name="IFNyR_label"/>
            <p:cNvSpPr txBox="1">
              <a:spLocks noChangeArrowheads="1"/>
            </p:cNvSpPr>
            <p:nvPr/>
          </p:nvSpPr>
          <p:spPr bwMode="auto">
            <a:xfrm flipH="1">
              <a:off x="1898384" y="2803685"/>
              <a:ext cx="790934" cy="2615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>
                  <a:solidFill>
                    <a:schemeClr val="bg1"/>
                  </a:solidFill>
                  <a:ea typeface="MS PGothic" pitchFamily="34" charset="-128"/>
                </a:rPr>
                <a:t>IFN</a:t>
              </a:r>
              <a:r>
                <a:rPr lang="el-GR" sz="1100" b="1">
                  <a:solidFill>
                    <a:schemeClr val="bg1"/>
                  </a:solidFill>
                  <a:ea typeface="MS PGothic" pitchFamily="34" charset="-128"/>
                </a:rPr>
                <a:t>γ</a:t>
              </a:r>
              <a:r>
                <a:rPr lang="en-US" sz="1100" b="1">
                  <a:solidFill>
                    <a:schemeClr val="bg1"/>
                  </a:solidFill>
                  <a:ea typeface="MS PGothic" pitchFamily="34" charset="-128"/>
                </a:rPr>
                <a:t>R</a:t>
              </a:r>
            </a:p>
          </p:txBody>
        </p:sp>
      </p:grpSp>
      <p:grpSp>
        <p:nvGrpSpPr>
          <p:cNvPr id="103473" name="Group 70"/>
          <p:cNvGrpSpPr>
            <a:grpSpLocks/>
          </p:cNvGrpSpPr>
          <p:nvPr/>
        </p:nvGrpSpPr>
        <p:grpSpPr bwMode="auto">
          <a:xfrm>
            <a:off x="4139804" y="3681413"/>
            <a:ext cx="1257300" cy="563562"/>
            <a:chOff x="3995737" y="3333529"/>
            <a:chExt cx="1675607" cy="562768"/>
          </a:xfrm>
        </p:grpSpPr>
        <p:sp>
          <p:nvSpPr>
            <p:cNvPr id="72" name="Freeform 71"/>
            <p:cNvSpPr/>
            <p:nvPr/>
          </p:nvSpPr>
          <p:spPr>
            <a:xfrm>
              <a:off x="4157585" y="3450838"/>
              <a:ext cx="493478" cy="106212"/>
            </a:xfrm>
            <a:custGeom>
              <a:avLst/>
              <a:gdLst>
                <a:gd name="connsiteX0" fmla="*/ 0 w 442452"/>
                <a:gd name="connsiteY0" fmla="*/ 0 h 117988"/>
                <a:gd name="connsiteX1" fmla="*/ 294968 w 442452"/>
                <a:gd name="connsiteY1" fmla="*/ 39329 h 117988"/>
                <a:gd name="connsiteX2" fmla="*/ 442452 w 442452"/>
                <a:gd name="connsiteY2" fmla="*/ 117988 h 117988"/>
                <a:gd name="connsiteX0" fmla="*/ 0 w 613902"/>
                <a:gd name="connsiteY0" fmla="*/ 0 h 114813"/>
                <a:gd name="connsiteX1" fmla="*/ 466418 w 613902"/>
                <a:gd name="connsiteY1" fmla="*/ 36154 h 114813"/>
                <a:gd name="connsiteX2" fmla="*/ 613902 w 613902"/>
                <a:gd name="connsiteY2" fmla="*/ 114813 h 114813"/>
                <a:gd name="connsiteX0" fmla="*/ 0 w 613902"/>
                <a:gd name="connsiteY0" fmla="*/ 0 h 114813"/>
                <a:gd name="connsiteX1" fmla="*/ 326718 w 613902"/>
                <a:gd name="connsiteY1" fmla="*/ 17104 h 114813"/>
                <a:gd name="connsiteX2" fmla="*/ 613902 w 613902"/>
                <a:gd name="connsiteY2" fmla="*/ 114813 h 114813"/>
                <a:gd name="connsiteX0" fmla="*/ 0 w 492458"/>
                <a:gd name="connsiteY0" fmla="*/ 1 h 105289"/>
                <a:gd name="connsiteX1" fmla="*/ 205274 w 492458"/>
                <a:gd name="connsiteY1" fmla="*/ 7580 h 105289"/>
                <a:gd name="connsiteX2" fmla="*/ 492458 w 492458"/>
                <a:gd name="connsiteY2" fmla="*/ 105289 h 105289"/>
                <a:gd name="connsiteX0" fmla="*/ 0 w 492458"/>
                <a:gd name="connsiteY0" fmla="*/ 0 h 105288"/>
                <a:gd name="connsiteX1" fmla="*/ 252899 w 492458"/>
                <a:gd name="connsiteY1" fmla="*/ 26629 h 105288"/>
                <a:gd name="connsiteX2" fmla="*/ 492458 w 492458"/>
                <a:gd name="connsiteY2" fmla="*/ 105288 h 10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2458" h="105288">
                  <a:moveTo>
                    <a:pt x="0" y="0"/>
                  </a:moveTo>
                  <a:cubicBezTo>
                    <a:pt x="110613" y="9832"/>
                    <a:pt x="170823" y="9081"/>
                    <a:pt x="252899" y="26629"/>
                  </a:cubicBezTo>
                  <a:cubicBezTo>
                    <a:pt x="334975" y="44177"/>
                    <a:pt x="455587" y="75791"/>
                    <a:pt x="492458" y="105288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>
              <a:off x="4154412" y="3385842"/>
              <a:ext cx="739425" cy="69752"/>
            </a:xfrm>
            <a:custGeom>
              <a:avLst/>
              <a:gdLst>
                <a:gd name="connsiteX0" fmla="*/ 0 w 442452"/>
                <a:gd name="connsiteY0" fmla="*/ 0 h 117988"/>
                <a:gd name="connsiteX1" fmla="*/ 294968 w 442452"/>
                <a:gd name="connsiteY1" fmla="*/ 39329 h 117988"/>
                <a:gd name="connsiteX2" fmla="*/ 442452 w 442452"/>
                <a:gd name="connsiteY2" fmla="*/ 117988 h 117988"/>
                <a:gd name="connsiteX0" fmla="*/ 0 w 501983"/>
                <a:gd name="connsiteY0" fmla="*/ 0 h 70363"/>
                <a:gd name="connsiteX1" fmla="*/ 294968 w 501983"/>
                <a:gd name="connsiteY1" fmla="*/ 39329 h 70363"/>
                <a:gd name="connsiteX2" fmla="*/ 501983 w 501983"/>
                <a:gd name="connsiteY2" fmla="*/ 70363 h 70363"/>
                <a:gd name="connsiteX0" fmla="*/ 0 w 501983"/>
                <a:gd name="connsiteY0" fmla="*/ 2535 h 72898"/>
                <a:gd name="connsiteX1" fmla="*/ 283062 w 501983"/>
                <a:gd name="connsiteY1" fmla="*/ 3764 h 72898"/>
                <a:gd name="connsiteX2" fmla="*/ 501983 w 501983"/>
                <a:gd name="connsiteY2" fmla="*/ 72898 h 72898"/>
                <a:gd name="connsiteX0" fmla="*/ 0 w 501983"/>
                <a:gd name="connsiteY0" fmla="*/ 11077 h 81440"/>
                <a:gd name="connsiteX1" fmla="*/ 283062 w 501983"/>
                <a:gd name="connsiteY1" fmla="*/ 12306 h 81440"/>
                <a:gd name="connsiteX2" fmla="*/ 501983 w 501983"/>
                <a:gd name="connsiteY2" fmla="*/ 81440 h 81440"/>
                <a:gd name="connsiteX0" fmla="*/ 0 w 501983"/>
                <a:gd name="connsiteY0" fmla="*/ 0 h 70363"/>
                <a:gd name="connsiteX1" fmla="*/ 501983 w 501983"/>
                <a:gd name="connsiteY1" fmla="*/ 70363 h 70363"/>
                <a:gd name="connsiteX0" fmla="*/ 0 w 501983"/>
                <a:gd name="connsiteY0" fmla="*/ 11566 h 81929"/>
                <a:gd name="connsiteX1" fmla="*/ 501983 w 501983"/>
                <a:gd name="connsiteY1" fmla="*/ 81929 h 81929"/>
                <a:gd name="connsiteX0" fmla="*/ 0 w 501983"/>
                <a:gd name="connsiteY0" fmla="*/ 20512 h 90875"/>
                <a:gd name="connsiteX1" fmla="*/ 501983 w 501983"/>
                <a:gd name="connsiteY1" fmla="*/ 90875 h 90875"/>
                <a:gd name="connsiteX0" fmla="*/ 0 w 494839"/>
                <a:gd name="connsiteY0" fmla="*/ 30268 h 69675"/>
                <a:gd name="connsiteX1" fmla="*/ 494839 w 494839"/>
                <a:gd name="connsiteY1" fmla="*/ 69675 h 69675"/>
                <a:gd name="connsiteX0" fmla="*/ 0 w 525795"/>
                <a:gd name="connsiteY0" fmla="*/ 37744 h 60483"/>
                <a:gd name="connsiteX1" fmla="*/ 525795 w 525795"/>
                <a:gd name="connsiteY1" fmla="*/ 60483 h 60483"/>
                <a:gd name="connsiteX0" fmla="*/ 0 w 525795"/>
                <a:gd name="connsiteY0" fmla="*/ 42286 h 65025"/>
                <a:gd name="connsiteX1" fmla="*/ 525795 w 525795"/>
                <a:gd name="connsiteY1" fmla="*/ 65025 h 65025"/>
                <a:gd name="connsiteX0" fmla="*/ 0 w 525795"/>
                <a:gd name="connsiteY0" fmla="*/ 42286 h 65025"/>
                <a:gd name="connsiteX1" fmla="*/ 525795 w 525795"/>
                <a:gd name="connsiteY1" fmla="*/ 65025 h 65025"/>
                <a:gd name="connsiteX0" fmla="*/ 0 w 525795"/>
                <a:gd name="connsiteY0" fmla="*/ 51231 h 73970"/>
                <a:gd name="connsiteX1" fmla="*/ 525795 w 525795"/>
                <a:gd name="connsiteY1" fmla="*/ 73970 h 73970"/>
                <a:gd name="connsiteX0" fmla="*/ 0 w 678195"/>
                <a:gd name="connsiteY0" fmla="*/ 38527 h 93016"/>
                <a:gd name="connsiteX1" fmla="*/ 678195 w 678195"/>
                <a:gd name="connsiteY1" fmla="*/ 93016 h 93016"/>
                <a:gd name="connsiteX0" fmla="*/ 0 w 678195"/>
                <a:gd name="connsiteY0" fmla="*/ 42162 h 96651"/>
                <a:gd name="connsiteX1" fmla="*/ 678195 w 678195"/>
                <a:gd name="connsiteY1" fmla="*/ 96651 h 96651"/>
                <a:gd name="connsiteX0" fmla="*/ 0 w 875045"/>
                <a:gd name="connsiteY0" fmla="*/ 49896 h 85335"/>
                <a:gd name="connsiteX1" fmla="*/ 875045 w 875045"/>
                <a:gd name="connsiteY1" fmla="*/ 85335 h 85335"/>
                <a:gd name="connsiteX0" fmla="*/ 0 w 739314"/>
                <a:gd name="connsiteY0" fmla="*/ 67080 h 69182"/>
                <a:gd name="connsiteX1" fmla="*/ 739314 w 739314"/>
                <a:gd name="connsiteY1" fmla="*/ 69182 h 6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314" h="69182">
                  <a:moveTo>
                    <a:pt x="0" y="67080"/>
                  </a:moveTo>
                  <a:cubicBezTo>
                    <a:pt x="224479" y="47"/>
                    <a:pt x="485468" y="-43173"/>
                    <a:pt x="739314" y="69182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6" name="Freeform 75"/>
            <p:cNvSpPr/>
            <p:nvPr/>
          </p:nvSpPr>
          <p:spPr>
            <a:xfrm rot="176459">
              <a:off x="4160759" y="3465105"/>
              <a:ext cx="404621" cy="239375"/>
            </a:xfrm>
            <a:custGeom>
              <a:avLst/>
              <a:gdLst>
                <a:gd name="connsiteX0" fmla="*/ 0 w 442452"/>
                <a:gd name="connsiteY0" fmla="*/ 0 h 117988"/>
                <a:gd name="connsiteX1" fmla="*/ 294968 w 442452"/>
                <a:gd name="connsiteY1" fmla="*/ 39329 h 117988"/>
                <a:gd name="connsiteX2" fmla="*/ 442452 w 442452"/>
                <a:gd name="connsiteY2" fmla="*/ 117988 h 117988"/>
                <a:gd name="connsiteX0" fmla="*/ 0 w 613902"/>
                <a:gd name="connsiteY0" fmla="*/ 0 h 114813"/>
                <a:gd name="connsiteX1" fmla="*/ 466418 w 613902"/>
                <a:gd name="connsiteY1" fmla="*/ 36154 h 114813"/>
                <a:gd name="connsiteX2" fmla="*/ 613902 w 613902"/>
                <a:gd name="connsiteY2" fmla="*/ 114813 h 114813"/>
                <a:gd name="connsiteX0" fmla="*/ 0 w 613902"/>
                <a:gd name="connsiteY0" fmla="*/ 0 h 114813"/>
                <a:gd name="connsiteX1" fmla="*/ 326718 w 613902"/>
                <a:gd name="connsiteY1" fmla="*/ 17104 h 114813"/>
                <a:gd name="connsiteX2" fmla="*/ 613902 w 613902"/>
                <a:gd name="connsiteY2" fmla="*/ 114813 h 114813"/>
                <a:gd name="connsiteX0" fmla="*/ 0 w 551550"/>
                <a:gd name="connsiteY0" fmla="*/ 573 h 201248"/>
                <a:gd name="connsiteX1" fmla="*/ 326718 w 551550"/>
                <a:gd name="connsiteY1" fmla="*/ 17677 h 201248"/>
                <a:gd name="connsiteX2" fmla="*/ 551550 w 551550"/>
                <a:gd name="connsiteY2" fmla="*/ 201248 h 201248"/>
                <a:gd name="connsiteX0" fmla="*/ 0 w 551550"/>
                <a:gd name="connsiteY0" fmla="*/ 573 h 201248"/>
                <a:gd name="connsiteX1" fmla="*/ 326718 w 551550"/>
                <a:gd name="connsiteY1" fmla="*/ 17677 h 201248"/>
                <a:gd name="connsiteX2" fmla="*/ 551550 w 551550"/>
                <a:gd name="connsiteY2" fmla="*/ 201248 h 201248"/>
                <a:gd name="connsiteX0" fmla="*/ 0 w 551550"/>
                <a:gd name="connsiteY0" fmla="*/ 7699 h 208374"/>
                <a:gd name="connsiteX1" fmla="*/ 326718 w 551550"/>
                <a:gd name="connsiteY1" fmla="*/ 24803 h 208374"/>
                <a:gd name="connsiteX2" fmla="*/ 551550 w 551550"/>
                <a:gd name="connsiteY2" fmla="*/ 208374 h 208374"/>
                <a:gd name="connsiteX0" fmla="*/ 0 w 403317"/>
                <a:gd name="connsiteY0" fmla="*/ 1928 h 241217"/>
                <a:gd name="connsiteX1" fmla="*/ 178485 w 403317"/>
                <a:gd name="connsiteY1" fmla="*/ 57646 h 241217"/>
                <a:gd name="connsiteX2" fmla="*/ 403317 w 403317"/>
                <a:gd name="connsiteY2" fmla="*/ 241217 h 241217"/>
                <a:gd name="connsiteX0" fmla="*/ 0 w 403317"/>
                <a:gd name="connsiteY0" fmla="*/ 0 h 239289"/>
                <a:gd name="connsiteX1" fmla="*/ 403317 w 403317"/>
                <a:gd name="connsiteY1" fmla="*/ 239289 h 239289"/>
                <a:gd name="connsiteX0" fmla="*/ 0 w 403317"/>
                <a:gd name="connsiteY0" fmla="*/ 0 h 239289"/>
                <a:gd name="connsiteX1" fmla="*/ 403317 w 403317"/>
                <a:gd name="connsiteY1" fmla="*/ 239289 h 239289"/>
                <a:gd name="connsiteX0" fmla="*/ 0 w 403317"/>
                <a:gd name="connsiteY0" fmla="*/ 0 h 239289"/>
                <a:gd name="connsiteX1" fmla="*/ 403317 w 403317"/>
                <a:gd name="connsiteY1" fmla="*/ 239289 h 23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3317" h="239289">
                  <a:moveTo>
                    <a:pt x="0" y="0"/>
                  </a:moveTo>
                  <a:cubicBezTo>
                    <a:pt x="209806" y="61585"/>
                    <a:pt x="304118" y="102874"/>
                    <a:pt x="403317" y="239289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92" name="Freeform 91"/>
            <p:cNvSpPr/>
            <p:nvPr/>
          </p:nvSpPr>
          <p:spPr>
            <a:xfrm>
              <a:off x="5223881" y="3333529"/>
              <a:ext cx="277681" cy="163282"/>
            </a:xfrm>
            <a:custGeom>
              <a:avLst/>
              <a:gdLst>
                <a:gd name="connsiteX0" fmla="*/ 196850 w 196850"/>
                <a:gd name="connsiteY0" fmla="*/ 0 h 165100"/>
                <a:gd name="connsiteX1" fmla="*/ 0 w 196850"/>
                <a:gd name="connsiteY1" fmla="*/ 165100 h 165100"/>
                <a:gd name="connsiteX2" fmla="*/ 0 w 196850"/>
                <a:gd name="connsiteY2" fmla="*/ 165100 h 165100"/>
                <a:gd name="connsiteX0" fmla="*/ 196850 w 196850"/>
                <a:gd name="connsiteY0" fmla="*/ 0 h 165100"/>
                <a:gd name="connsiteX1" fmla="*/ 0 w 196850"/>
                <a:gd name="connsiteY1" fmla="*/ 165100 h 165100"/>
                <a:gd name="connsiteX2" fmla="*/ 0 w 196850"/>
                <a:gd name="connsiteY2" fmla="*/ 165100 h 165100"/>
                <a:gd name="connsiteX0" fmla="*/ 196850 w 196850"/>
                <a:gd name="connsiteY0" fmla="*/ 0 h 166025"/>
                <a:gd name="connsiteX1" fmla="*/ 0 w 196850"/>
                <a:gd name="connsiteY1" fmla="*/ 165100 h 166025"/>
                <a:gd name="connsiteX2" fmla="*/ 0 w 196850"/>
                <a:gd name="connsiteY2" fmla="*/ 165100 h 166025"/>
                <a:gd name="connsiteX0" fmla="*/ 196850 w 196850"/>
                <a:gd name="connsiteY0" fmla="*/ 6151 h 171251"/>
                <a:gd name="connsiteX1" fmla="*/ 157163 w 196850"/>
                <a:gd name="connsiteY1" fmla="*/ 11707 h 171251"/>
                <a:gd name="connsiteX2" fmla="*/ 0 w 196850"/>
                <a:gd name="connsiteY2" fmla="*/ 171251 h 171251"/>
                <a:gd name="connsiteX3" fmla="*/ 0 w 196850"/>
                <a:gd name="connsiteY3" fmla="*/ 171251 h 171251"/>
                <a:gd name="connsiteX0" fmla="*/ 196850 w 196850"/>
                <a:gd name="connsiteY0" fmla="*/ 6151 h 171251"/>
                <a:gd name="connsiteX1" fmla="*/ 157163 w 196850"/>
                <a:gd name="connsiteY1" fmla="*/ 11707 h 171251"/>
                <a:gd name="connsiteX2" fmla="*/ 0 w 196850"/>
                <a:gd name="connsiteY2" fmla="*/ 171251 h 171251"/>
                <a:gd name="connsiteX3" fmla="*/ 0 w 196850"/>
                <a:gd name="connsiteY3" fmla="*/ 171251 h 171251"/>
                <a:gd name="connsiteX0" fmla="*/ 196850 w 196850"/>
                <a:gd name="connsiteY0" fmla="*/ 10654 h 175754"/>
                <a:gd name="connsiteX1" fmla="*/ 157163 w 196850"/>
                <a:gd name="connsiteY1" fmla="*/ 16210 h 175754"/>
                <a:gd name="connsiteX2" fmla="*/ 0 w 196850"/>
                <a:gd name="connsiteY2" fmla="*/ 175754 h 175754"/>
                <a:gd name="connsiteX3" fmla="*/ 0 w 196850"/>
                <a:gd name="connsiteY3" fmla="*/ 175754 h 175754"/>
                <a:gd name="connsiteX0" fmla="*/ 196850 w 196850"/>
                <a:gd name="connsiteY0" fmla="*/ 8485 h 173585"/>
                <a:gd name="connsiteX1" fmla="*/ 157163 w 196850"/>
                <a:gd name="connsiteY1" fmla="*/ 14041 h 173585"/>
                <a:gd name="connsiteX2" fmla="*/ 0 w 196850"/>
                <a:gd name="connsiteY2" fmla="*/ 173585 h 173585"/>
                <a:gd name="connsiteX3" fmla="*/ 0 w 196850"/>
                <a:gd name="connsiteY3" fmla="*/ 173585 h 173585"/>
                <a:gd name="connsiteX0" fmla="*/ 196850 w 196850"/>
                <a:gd name="connsiteY0" fmla="*/ 5662 h 170762"/>
                <a:gd name="connsiteX1" fmla="*/ 157163 w 196850"/>
                <a:gd name="connsiteY1" fmla="*/ 11218 h 170762"/>
                <a:gd name="connsiteX2" fmla="*/ 0 w 196850"/>
                <a:gd name="connsiteY2" fmla="*/ 170762 h 170762"/>
                <a:gd name="connsiteX3" fmla="*/ 0 w 196850"/>
                <a:gd name="connsiteY3" fmla="*/ 170762 h 170762"/>
                <a:gd name="connsiteX0" fmla="*/ 196850 w 196850"/>
                <a:gd name="connsiteY0" fmla="*/ 0 h 165100"/>
                <a:gd name="connsiteX1" fmla="*/ 157163 w 196850"/>
                <a:gd name="connsiteY1" fmla="*/ 5556 h 165100"/>
                <a:gd name="connsiteX2" fmla="*/ 0 w 196850"/>
                <a:gd name="connsiteY2" fmla="*/ 165100 h 165100"/>
                <a:gd name="connsiteX3" fmla="*/ 0 w 196850"/>
                <a:gd name="connsiteY3" fmla="*/ 165100 h 165100"/>
                <a:gd name="connsiteX0" fmla="*/ 196850 w 196850"/>
                <a:gd name="connsiteY0" fmla="*/ 0 h 180329"/>
                <a:gd name="connsiteX1" fmla="*/ 145256 w 196850"/>
                <a:gd name="connsiteY1" fmla="*/ 43656 h 180329"/>
                <a:gd name="connsiteX2" fmla="*/ 0 w 196850"/>
                <a:gd name="connsiteY2" fmla="*/ 165100 h 180329"/>
                <a:gd name="connsiteX3" fmla="*/ 0 w 196850"/>
                <a:gd name="connsiteY3" fmla="*/ 165100 h 180329"/>
                <a:gd name="connsiteX0" fmla="*/ 180182 w 180182"/>
                <a:gd name="connsiteY0" fmla="*/ 0 h 151754"/>
                <a:gd name="connsiteX1" fmla="*/ 145256 w 180182"/>
                <a:gd name="connsiteY1" fmla="*/ 15081 h 151754"/>
                <a:gd name="connsiteX2" fmla="*/ 0 w 180182"/>
                <a:gd name="connsiteY2" fmla="*/ 136525 h 151754"/>
                <a:gd name="connsiteX3" fmla="*/ 0 w 180182"/>
                <a:gd name="connsiteY3" fmla="*/ 136525 h 151754"/>
                <a:gd name="connsiteX0" fmla="*/ 277814 w 277814"/>
                <a:gd name="connsiteY0" fmla="*/ 0 h 151309"/>
                <a:gd name="connsiteX1" fmla="*/ 242888 w 277814"/>
                <a:gd name="connsiteY1" fmla="*/ 15081 h 151309"/>
                <a:gd name="connsiteX2" fmla="*/ 97632 w 277814"/>
                <a:gd name="connsiteY2" fmla="*/ 136525 h 151309"/>
                <a:gd name="connsiteX3" fmla="*/ 0 w 277814"/>
                <a:gd name="connsiteY3" fmla="*/ 143668 h 151309"/>
                <a:gd name="connsiteX0" fmla="*/ 277814 w 277814"/>
                <a:gd name="connsiteY0" fmla="*/ 0 h 152505"/>
                <a:gd name="connsiteX1" fmla="*/ 242888 w 277814"/>
                <a:gd name="connsiteY1" fmla="*/ 15081 h 152505"/>
                <a:gd name="connsiteX2" fmla="*/ 133351 w 277814"/>
                <a:gd name="connsiteY2" fmla="*/ 138907 h 152505"/>
                <a:gd name="connsiteX3" fmla="*/ 0 w 277814"/>
                <a:gd name="connsiteY3" fmla="*/ 143668 h 152505"/>
                <a:gd name="connsiteX0" fmla="*/ 277814 w 277814"/>
                <a:gd name="connsiteY0" fmla="*/ 0 h 160806"/>
                <a:gd name="connsiteX1" fmla="*/ 242888 w 277814"/>
                <a:gd name="connsiteY1" fmla="*/ 15081 h 160806"/>
                <a:gd name="connsiteX2" fmla="*/ 133351 w 277814"/>
                <a:gd name="connsiteY2" fmla="*/ 138907 h 160806"/>
                <a:gd name="connsiteX3" fmla="*/ 0 w 277814"/>
                <a:gd name="connsiteY3" fmla="*/ 143668 h 160806"/>
                <a:gd name="connsiteX0" fmla="*/ 277814 w 277814"/>
                <a:gd name="connsiteY0" fmla="*/ 0 h 173392"/>
                <a:gd name="connsiteX1" fmla="*/ 242888 w 277814"/>
                <a:gd name="connsiteY1" fmla="*/ 15081 h 173392"/>
                <a:gd name="connsiteX2" fmla="*/ 130970 w 277814"/>
                <a:gd name="connsiteY2" fmla="*/ 160338 h 173392"/>
                <a:gd name="connsiteX3" fmla="*/ 0 w 277814"/>
                <a:gd name="connsiteY3" fmla="*/ 143668 h 173392"/>
                <a:gd name="connsiteX0" fmla="*/ 277814 w 277814"/>
                <a:gd name="connsiteY0" fmla="*/ 0 h 163430"/>
                <a:gd name="connsiteX1" fmla="*/ 242888 w 277814"/>
                <a:gd name="connsiteY1" fmla="*/ 15081 h 163430"/>
                <a:gd name="connsiteX2" fmla="*/ 130970 w 277814"/>
                <a:gd name="connsiteY2" fmla="*/ 160338 h 163430"/>
                <a:gd name="connsiteX3" fmla="*/ 0 w 277814"/>
                <a:gd name="connsiteY3" fmla="*/ 143668 h 16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814" h="163430">
                  <a:moveTo>
                    <a:pt x="277814" y="0"/>
                  </a:moveTo>
                  <a:cubicBezTo>
                    <a:pt x="243418" y="11244"/>
                    <a:pt x="268552" y="6614"/>
                    <a:pt x="242888" y="15081"/>
                  </a:cubicBezTo>
                  <a:cubicBezTo>
                    <a:pt x="238655" y="197378"/>
                    <a:pt x="176774" y="160338"/>
                    <a:pt x="130970" y="160338"/>
                  </a:cubicBezTo>
                  <a:cubicBezTo>
                    <a:pt x="100014" y="160338"/>
                    <a:pt x="32544" y="141287"/>
                    <a:pt x="0" y="143668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>
              <a:off x="5457132" y="3446082"/>
              <a:ext cx="214212" cy="450215"/>
            </a:xfrm>
            <a:custGeom>
              <a:avLst/>
              <a:gdLst>
                <a:gd name="connsiteX0" fmla="*/ 214313 w 214313"/>
                <a:gd name="connsiteY0" fmla="*/ 450056 h 450056"/>
                <a:gd name="connsiteX1" fmla="*/ 0 w 214313"/>
                <a:gd name="connsiteY1" fmla="*/ 0 h 450056"/>
                <a:gd name="connsiteX2" fmla="*/ 0 w 214313"/>
                <a:gd name="connsiteY2" fmla="*/ 0 h 450056"/>
                <a:gd name="connsiteX0" fmla="*/ 214313 w 214313"/>
                <a:gd name="connsiteY0" fmla="*/ 450056 h 450056"/>
                <a:gd name="connsiteX1" fmla="*/ 0 w 214313"/>
                <a:gd name="connsiteY1" fmla="*/ 0 h 450056"/>
                <a:gd name="connsiteX2" fmla="*/ 0 w 214313"/>
                <a:gd name="connsiteY2" fmla="*/ 0 h 450056"/>
                <a:gd name="connsiteX0" fmla="*/ 214313 w 214313"/>
                <a:gd name="connsiteY0" fmla="*/ 450056 h 450056"/>
                <a:gd name="connsiteX1" fmla="*/ 0 w 214313"/>
                <a:gd name="connsiteY1" fmla="*/ 0 h 450056"/>
                <a:gd name="connsiteX2" fmla="*/ 0 w 214313"/>
                <a:gd name="connsiteY2" fmla="*/ 0 h 450056"/>
                <a:gd name="connsiteX0" fmla="*/ 214313 w 214313"/>
                <a:gd name="connsiteY0" fmla="*/ 450056 h 475809"/>
                <a:gd name="connsiteX1" fmla="*/ 161925 w 214313"/>
                <a:gd name="connsiteY1" fmla="*/ 442912 h 475809"/>
                <a:gd name="connsiteX2" fmla="*/ 0 w 214313"/>
                <a:gd name="connsiteY2" fmla="*/ 0 h 475809"/>
                <a:gd name="connsiteX3" fmla="*/ 0 w 214313"/>
                <a:gd name="connsiteY3" fmla="*/ 0 h 475809"/>
                <a:gd name="connsiteX0" fmla="*/ 214313 w 214313"/>
                <a:gd name="connsiteY0" fmla="*/ 450056 h 475809"/>
                <a:gd name="connsiteX1" fmla="*/ 161925 w 214313"/>
                <a:gd name="connsiteY1" fmla="*/ 442912 h 475809"/>
                <a:gd name="connsiteX2" fmla="*/ 0 w 214313"/>
                <a:gd name="connsiteY2" fmla="*/ 0 h 475809"/>
                <a:gd name="connsiteX3" fmla="*/ 0 w 214313"/>
                <a:gd name="connsiteY3" fmla="*/ 0 h 475809"/>
                <a:gd name="connsiteX0" fmla="*/ 214313 w 214313"/>
                <a:gd name="connsiteY0" fmla="*/ 450056 h 475809"/>
                <a:gd name="connsiteX1" fmla="*/ 161925 w 214313"/>
                <a:gd name="connsiteY1" fmla="*/ 442912 h 475809"/>
                <a:gd name="connsiteX2" fmla="*/ 0 w 214313"/>
                <a:gd name="connsiteY2" fmla="*/ 0 h 475809"/>
                <a:gd name="connsiteX3" fmla="*/ 0 w 214313"/>
                <a:gd name="connsiteY3" fmla="*/ 0 h 475809"/>
                <a:gd name="connsiteX0" fmla="*/ 214313 w 214313"/>
                <a:gd name="connsiteY0" fmla="*/ 450056 h 450056"/>
                <a:gd name="connsiteX1" fmla="*/ 161925 w 214313"/>
                <a:gd name="connsiteY1" fmla="*/ 442912 h 450056"/>
                <a:gd name="connsiteX2" fmla="*/ 0 w 214313"/>
                <a:gd name="connsiteY2" fmla="*/ 0 h 450056"/>
                <a:gd name="connsiteX3" fmla="*/ 0 w 214313"/>
                <a:gd name="connsiteY3" fmla="*/ 0 h 450056"/>
                <a:gd name="connsiteX0" fmla="*/ 214313 w 214313"/>
                <a:gd name="connsiteY0" fmla="*/ 450056 h 450056"/>
                <a:gd name="connsiteX1" fmla="*/ 161925 w 214313"/>
                <a:gd name="connsiteY1" fmla="*/ 442912 h 450056"/>
                <a:gd name="connsiteX2" fmla="*/ 0 w 214313"/>
                <a:gd name="connsiteY2" fmla="*/ 0 h 450056"/>
                <a:gd name="connsiteX3" fmla="*/ 0 w 214313"/>
                <a:gd name="connsiteY3" fmla="*/ 0 h 450056"/>
                <a:gd name="connsiteX0" fmla="*/ 214313 w 214313"/>
                <a:gd name="connsiteY0" fmla="*/ 450056 h 450056"/>
                <a:gd name="connsiteX1" fmla="*/ 183356 w 214313"/>
                <a:gd name="connsiteY1" fmla="*/ 335756 h 450056"/>
                <a:gd name="connsiteX2" fmla="*/ 0 w 214313"/>
                <a:gd name="connsiteY2" fmla="*/ 0 h 450056"/>
                <a:gd name="connsiteX3" fmla="*/ 0 w 214313"/>
                <a:gd name="connsiteY3" fmla="*/ 0 h 450056"/>
                <a:gd name="connsiteX0" fmla="*/ 214313 w 214313"/>
                <a:gd name="connsiteY0" fmla="*/ 450056 h 450056"/>
                <a:gd name="connsiteX1" fmla="*/ 183356 w 214313"/>
                <a:gd name="connsiteY1" fmla="*/ 335756 h 450056"/>
                <a:gd name="connsiteX2" fmla="*/ 0 w 214313"/>
                <a:gd name="connsiteY2" fmla="*/ 0 h 450056"/>
                <a:gd name="connsiteX3" fmla="*/ 0 w 214313"/>
                <a:gd name="connsiteY3" fmla="*/ 0 h 450056"/>
                <a:gd name="connsiteX0" fmla="*/ 214313 w 214313"/>
                <a:gd name="connsiteY0" fmla="*/ 450056 h 450056"/>
                <a:gd name="connsiteX1" fmla="*/ 183356 w 214313"/>
                <a:gd name="connsiteY1" fmla="*/ 335756 h 450056"/>
                <a:gd name="connsiteX2" fmla="*/ 0 w 214313"/>
                <a:gd name="connsiteY2" fmla="*/ 0 h 450056"/>
                <a:gd name="connsiteX3" fmla="*/ 0 w 214313"/>
                <a:gd name="connsiteY3" fmla="*/ 0 h 45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3" h="450056">
                  <a:moveTo>
                    <a:pt x="214313" y="450056"/>
                  </a:moveTo>
                  <a:cubicBezTo>
                    <a:pt x="182562" y="411162"/>
                    <a:pt x="183357" y="375046"/>
                    <a:pt x="183356" y="335756"/>
                  </a:cubicBezTo>
                  <a:cubicBezTo>
                    <a:pt x="183356" y="25003"/>
                    <a:pt x="30559" y="55959"/>
                    <a:pt x="0" y="0"/>
                  </a:cubicBez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FFFF0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>
                <a:solidFill>
                  <a:schemeClr val="bg1"/>
                </a:solidFill>
              </a:endParaRPr>
            </a:p>
          </p:txBody>
        </p:sp>
        <p:cxnSp>
          <p:nvCxnSpPr>
            <p:cNvPr id="102" name="Straight Connector 101"/>
            <p:cNvCxnSpPr/>
            <p:nvPr/>
          </p:nvCxnSpPr>
          <p:spPr>
            <a:xfrm>
              <a:off x="3995737" y="3454009"/>
              <a:ext cx="166608" cy="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4101204" y="3881438"/>
            <a:ext cx="1376026" cy="1192212"/>
            <a:chOff x="3943614" y="4091164"/>
            <a:chExt cx="1836209" cy="1191889"/>
          </a:xfrm>
        </p:grpSpPr>
        <p:sp>
          <p:nvSpPr>
            <p:cNvPr id="103477" name="Shp-2_label"/>
            <p:cNvSpPr txBox="1">
              <a:spLocks noChangeArrowheads="1"/>
            </p:cNvSpPr>
            <p:nvPr/>
          </p:nvSpPr>
          <p:spPr bwMode="auto">
            <a:xfrm flipH="1">
              <a:off x="3943614" y="4597607"/>
              <a:ext cx="817562" cy="276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>
                  <a:solidFill>
                    <a:schemeClr val="bg1"/>
                  </a:solidFill>
                  <a:ea typeface="MS PGothic" pitchFamily="34" charset="-128"/>
                </a:rPr>
                <a:t>Shp-2</a:t>
              </a:r>
            </a:p>
          </p:txBody>
        </p:sp>
        <p:sp>
          <p:nvSpPr>
            <p:cNvPr id="103478" name="Shp-2_label"/>
            <p:cNvSpPr txBox="1">
              <a:spLocks noChangeArrowheads="1"/>
            </p:cNvSpPr>
            <p:nvPr/>
          </p:nvSpPr>
          <p:spPr bwMode="auto">
            <a:xfrm flipH="1">
              <a:off x="4962261" y="4988122"/>
              <a:ext cx="817562" cy="2769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>
                  <a:solidFill>
                    <a:schemeClr val="bg1"/>
                  </a:solidFill>
                  <a:ea typeface="MS PGothic" pitchFamily="34" charset="-128"/>
                </a:rPr>
                <a:t>Shp-2</a:t>
              </a:r>
            </a:p>
          </p:txBody>
        </p:sp>
        <p:grpSp>
          <p:nvGrpSpPr>
            <p:cNvPr id="103479" name="Group 69"/>
            <p:cNvGrpSpPr>
              <a:grpSpLocks/>
            </p:cNvGrpSpPr>
            <p:nvPr/>
          </p:nvGrpSpPr>
          <p:grpSpPr bwMode="auto">
            <a:xfrm>
              <a:off x="3993534" y="4091164"/>
              <a:ext cx="1712731" cy="1191889"/>
              <a:chOff x="3993534" y="3532759"/>
              <a:chExt cx="1712731" cy="1191889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flipH="1">
                <a:off x="5385327" y="3539107"/>
                <a:ext cx="104861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4106340" y="3532759"/>
                <a:ext cx="104861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03482" name="Group 3"/>
              <p:cNvGrpSpPr>
                <a:grpSpLocks/>
              </p:cNvGrpSpPr>
              <p:nvPr/>
            </p:nvGrpSpPr>
            <p:grpSpPr bwMode="auto">
              <a:xfrm>
                <a:off x="3993534" y="3535397"/>
                <a:ext cx="1712731" cy="1189251"/>
                <a:chOff x="3993534" y="3535397"/>
                <a:chExt cx="1712731" cy="1189251"/>
              </a:xfrm>
            </p:grpSpPr>
            <p:sp>
              <p:nvSpPr>
                <p:cNvPr id="86" name="Freeform 85"/>
                <p:cNvSpPr/>
                <p:nvPr/>
              </p:nvSpPr>
              <p:spPr>
                <a:xfrm>
                  <a:off x="3993534" y="3535933"/>
                  <a:ext cx="165236" cy="1188715"/>
                </a:xfrm>
                <a:custGeom>
                  <a:avLst/>
                  <a:gdLst>
                    <a:gd name="connsiteX0" fmla="*/ 0 w 196645"/>
                    <a:gd name="connsiteY0" fmla="*/ 894735 h 894735"/>
                    <a:gd name="connsiteX1" fmla="*/ 196645 w 196645"/>
                    <a:gd name="connsiteY1" fmla="*/ 0 h 894735"/>
                    <a:gd name="connsiteX0" fmla="*/ 0 w 212826"/>
                    <a:gd name="connsiteY0" fmla="*/ 894735 h 894735"/>
                    <a:gd name="connsiteX1" fmla="*/ 196645 w 212826"/>
                    <a:gd name="connsiteY1" fmla="*/ 0 h 894735"/>
                    <a:gd name="connsiteX0" fmla="*/ 0 w 236931"/>
                    <a:gd name="connsiteY0" fmla="*/ 894735 h 894735"/>
                    <a:gd name="connsiteX1" fmla="*/ 196645 w 236931"/>
                    <a:gd name="connsiteY1" fmla="*/ 0 h 894735"/>
                    <a:gd name="connsiteX0" fmla="*/ 0 w 268592"/>
                    <a:gd name="connsiteY0" fmla="*/ 904260 h 904260"/>
                    <a:gd name="connsiteX1" fmla="*/ 237126 w 268592"/>
                    <a:gd name="connsiteY1" fmla="*/ 0 h 904260"/>
                    <a:gd name="connsiteX0" fmla="*/ 0 w 237126"/>
                    <a:gd name="connsiteY0" fmla="*/ 904260 h 904260"/>
                    <a:gd name="connsiteX1" fmla="*/ 237126 w 237126"/>
                    <a:gd name="connsiteY1" fmla="*/ 0 h 904260"/>
                    <a:gd name="connsiteX0" fmla="*/ 0 w 160161"/>
                    <a:gd name="connsiteY0" fmla="*/ 955060 h 955060"/>
                    <a:gd name="connsiteX1" fmla="*/ 129176 w 160161"/>
                    <a:gd name="connsiteY1" fmla="*/ 0 h 955060"/>
                    <a:gd name="connsiteX0" fmla="*/ 0 w 129176"/>
                    <a:gd name="connsiteY0" fmla="*/ 955060 h 955060"/>
                    <a:gd name="connsiteX1" fmla="*/ 129176 w 129176"/>
                    <a:gd name="connsiteY1" fmla="*/ 0 h 955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9176" h="955060">
                      <a:moveTo>
                        <a:pt x="0" y="955060"/>
                      </a:moveTo>
                      <a:cubicBezTo>
                        <a:pt x="114760" y="543309"/>
                        <a:pt x="123160" y="481601"/>
                        <a:pt x="129176" y="0"/>
                      </a:cubicBez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Freeform 93"/>
                <p:cNvSpPr/>
                <p:nvPr/>
              </p:nvSpPr>
              <p:spPr>
                <a:xfrm flipH="1">
                  <a:off x="5439346" y="3540694"/>
                  <a:ext cx="266919" cy="658635"/>
                </a:xfrm>
                <a:custGeom>
                  <a:avLst/>
                  <a:gdLst>
                    <a:gd name="connsiteX0" fmla="*/ 0 w 196645"/>
                    <a:gd name="connsiteY0" fmla="*/ 894735 h 894735"/>
                    <a:gd name="connsiteX1" fmla="*/ 196645 w 196645"/>
                    <a:gd name="connsiteY1" fmla="*/ 0 h 894735"/>
                    <a:gd name="connsiteX0" fmla="*/ 0 w 212826"/>
                    <a:gd name="connsiteY0" fmla="*/ 894735 h 894735"/>
                    <a:gd name="connsiteX1" fmla="*/ 196645 w 212826"/>
                    <a:gd name="connsiteY1" fmla="*/ 0 h 894735"/>
                    <a:gd name="connsiteX0" fmla="*/ 0 w 236931"/>
                    <a:gd name="connsiteY0" fmla="*/ 894735 h 894735"/>
                    <a:gd name="connsiteX1" fmla="*/ 196645 w 236931"/>
                    <a:gd name="connsiteY1" fmla="*/ 0 h 894735"/>
                    <a:gd name="connsiteX0" fmla="*/ 0 w 268592"/>
                    <a:gd name="connsiteY0" fmla="*/ 904260 h 904260"/>
                    <a:gd name="connsiteX1" fmla="*/ 237126 w 268592"/>
                    <a:gd name="connsiteY1" fmla="*/ 0 h 904260"/>
                    <a:gd name="connsiteX0" fmla="*/ 0 w 237126"/>
                    <a:gd name="connsiteY0" fmla="*/ 904260 h 904260"/>
                    <a:gd name="connsiteX1" fmla="*/ 237126 w 237126"/>
                    <a:gd name="connsiteY1" fmla="*/ 0 h 904260"/>
                    <a:gd name="connsiteX0" fmla="*/ 0 w 433976"/>
                    <a:gd name="connsiteY0" fmla="*/ 745510 h 745510"/>
                    <a:gd name="connsiteX1" fmla="*/ 433976 w 433976"/>
                    <a:gd name="connsiteY1" fmla="*/ 0 h 745510"/>
                    <a:gd name="connsiteX0" fmla="*/ 0 w 193513"/>
                    <a:gd name="connsiteY0" fmla="*/ 745510 h 745510"/>
                    <a:gd name="connsiteX1" fmla="*/ 186326 w 193513"/>
                    <a:gd name="connsiteY1" fmla="*/ 0 h 745510"/>
                    <a:gd name="connsiteX0" fmla="*/ 0 w 267288"/>
                    <a:gd name="connsiteY0" fmla="*/ 847903 h 847903"/>
                    <a:gd name="connsiteX1" fmla="*/ 267288 w 267288"/>
                    <a:gd name="connsiteY1" fmla="*/ 0 h 847903"/>
                    <a:gd name="connsiteX0" fmla="*/ 0 w 267288"/>
                    <a:gd name="connsiteY0" fmla="*/ 847903 h 847903"/>
                    <a:gd name="connsiteX1" fmla="*/ 267288 w 267288"/>
                    <a:gd name="connsiteY1" fmla="*/ 0 h 847903"/>
                    <a:gd name="connsiteX0" fmla="*/ 0 w 267288"/>
                    <a:gd name="connsiteY0" fmla="*/ 847903 h 847903"/>
                    <a:gd name="connsiteX1" fmla="*/ 267288 w 267288"/>
                    <a:gd name="connsiteY1" fmla="*/ 0 h 847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7288" h="847903">
                      <a:moveTo>
                        <a:pt x="0" y="847903"/>
                      </a:moveTo>
                      <a:cubicBezTo>
                        <a:pt x="136985" y="459170"/>
                        <a:pt x="68390" y="424451"/>
                        <a:pt x="267288" y="0"/>
                      </a:cubicBez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Freeform 95"/>
                <p:cNvSpPr/>
                <p:nvPr/>
              </p:nvSpPr>
              <p:spPr>
                <a:xfrm flipH="1">
                  <a:off x="5439346" y="3540694"/>
                  <a:ext cx="266919" cy="1133168"/>
                </a:xfrm>
                <a:custGeom>
                  <a:avLst/>
                  <a:gdLst>
                    <a:gd name="connsiteX0" fmla="*/ 0 w 196645"/>
                    <a:gd name="connsiteY0" fmla="*/ 894735 h 894735"/>
                    <a:gd name="connsiteX1" fmla="*/ 196645 w 196645"/>
                    <a:gd name="connsiteY1" fmla="*/ 0 h 894735"/>
                    <a:gd name="connsiteX0" fmla="*/ 0 w 212826"/>
                    <a:gd name="connsiteY0" fmla="*/ 894735 h 894735"/>
                    <a:gd name="connsiteX1" fmla="*/ 196645 w 212826"/>
                    <a:gd name="connsiteY1" fmla="*/ 0 h 894735"/>
                    <a:gd name="connsiteX0" fmla="*/ 0 w 236931"/>
                    <a:gd name="connsiteY0" fmla="*/ 894735 h 894735"/>
                    <a:gd name="connsiteX1" fmla="*/ 196645 w 236931"/>
                    <a:gd name="connsiteY1" fmla="*/ 0 h 894735"/>
                    <a:gd name="connsiteX0" fmla="*/ 0 w 268592"/>
                    <a:gd name="connsiteY0" fmla="*/ 904260 h 904260"/>
                    <a:gd name="connsiteX1" fmla="*/ 237126 w 268592"/>
                    <a:gd name="connsiteY1" fmla="*/ 0 h 904260"/>
                    <a:gd name="connsiteX0" fmla="*/ 0 w 237126"/>
                    <a:gd name="connsiteY0" fmla="*/ 904260 h 904260"/>
                    <a:gd name="connsiteX1" fmla="*/ 237126 w 237126"/>
                    <a:gd name="connsiteY1" fmla="*/ 0 h 904260"/>
                    <a:gd name="connsiteX0" fmla="*/ 0 w 433976"/>
                    <a:gd name="connsiteY0" fmla="*/ 745510 h 745510"/>
                    <a:gd name="connsiteX1" fmla="*/ 433976 w 433976"/>
                    <a:gd name="connsiteY1" fmla="*/ 0 h 745510"/>
                    <a:gd name="connsiteX0" fmla="*/ 0 w 193513"/>
                    <a:gd name="connsiteY0" fmla="*/ 745510 h 745510"/>
                    <a:gd name="connsiteX1" fmla="*/ 186326 w 193513"/>
                    <a:gd name="connsiteY1" fmla="*/ 0 h 745510"/>
                    <a:gd name="connsiteX0" fmla="*/ 0 w 267288"/>
                    <a:gd name="connsiteY0" fmla="*/ 847903 h 847903"/>
                    <a:gd name="connsiteX1" fmla="*/ 267288 w 267288"/>
                    <a:gd name="connsiteY1" fmla="*/ 0 h 847903"/>
                    <a:gd name="connsiteX0" fmla="*/ 0 w 267288"/>
                    <a:gd name="connsiteY0" fmla="*/ 847903 h 847903"/>
                    <a:gd name="connsiteX1" fmla="*/ 267288 w 267288"/>
                    <a:gd name="connsiteY1" fmla="*/ 0 h 847903"/>
                    <a:gd name="connsiteX0" fmla="*/ 0 w 267288"/>
                    <a:gd name="connsiteY0" fmla="*/ 847903 h 847903"/>
                    <a:gd name="connsiteX1" fmla="*/ 267288 w 267288"/>
                    <a:gd name="connsiteY1" fmla="*/ 0 h 847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7288" h="847903">
                      <a:moveTo>
                        <a:pt x="0" y="847903"/>
                      </a:moveTo>
                      <a:cubicBezTo>
                        <a:pt x="136985" y="459170"/>
                        <a:pt x="68390" y="424451"/>
                        <a:pt x="267288" y="0"/>
                      </a:cubicBez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3" name="Freeform 102"/>
                <p:cNvSpPr/>
                <p:nvPr/>
              </p:nvSpPr>
              <p:spPr>
                <a:xfrm>
                  <a:off x="3995123" y="3535933"/>
                  <a:ext cx="165236" cy="611022"/>
                </a:xfrm>
                <a:custGeom>
                  <a:avLst/>
                  <a:gdLst>
                    <a:gd name="connsiteX0" fmla="*/ 0 w 196645"/>
                    <a:gd name="connsiteY0" fmla="*/ 894735 h 894735"/>
                    <a:gd name="connsiteX1" fmla="*/ 196645 w 196645"/>
                    <a:gd name="connsiteY1" fmla="*/ 0 h 894735"/>
                    <a:gd name="connsiteX0" fmla="*/ 0 w 212826"/>
                    <a:gd name="connsiteY0" fmla="*/ 894735 h 894735"/>
                    <a:gd name="connsiteX1" fmla="*/ 196645 w 212826"/>
                    <a:gd name="connsiteY1" fmla="*/ 0 h 894735"/>
                    <a:gd name="connsiteX0" fmla="*/ 0 w 236931"/>
                    <a:gd name="connsiteY0" fmla="*/ 894735 h 894735"/>
                    <a:gd name="connsiteX1" fmla="*/ 196645 w 236931"/>
                    <a:gd name="connsiteY1" fmla="*/ 0 h 894735"/>
                    <a:gd name="connsiteX0" fmla="*/ 0 w 268592"/>
                    <a:gd name="connsiteY0" fmla="*/ 904260 h 904260"/>
                    <a:gd name="connsiteX1" fmla="*/ 237126 w 268592"/>
                    <a:gd name="connsiteY1" fmla="*/ 0 h 904260"/>
                    <a:gd name="connsiteX0" fmla="*/ 0 w 237126"/>
                    <a:gd name="connsiteY0" fmla="*/ 904260 h 904260"/>
                    <a:gd name="connsiteX1" fmla="*/ 237126 w 237126"/>
                    <a:gd name="connsiteY1" fmla="*/ 0 h 904260"/>
                    <a:gd name="connsiteX0" fmla="*/ 0 w 160161"/>
                    <a:gd name="connsiteY0" fmla="*/ 955060 h 955060"/>
                    <a:gd name="connsiteX1" fmla="*/ 129176 w 160161"/>
                    <a:gd name="connsiteY1" fmla="*/ 0 h 955060"/>
                    <a:gd name="connsiteX0" fmla="*/ 0 w 129176"/>
                    <a:gd name="connsiteY0" fmla="*/ 955060 h 955060"/>
                    <a:gd name="connsiteX1" fmla="*/ 129176 w 129176"/>
                    <a:gd name="connsiteY1" fmla="*/ 0 h 955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9176" h="955060">
                      <a:moveTo>
                        <a:pt x="0" y="955060"/>
                      </a:moveTo>
                      <a:cubicBezTo>
                        <a:pt x="114760" y="543309"/>
                        <a:pt x="123160" y="481601"/>
                        <a:pt x="129176" y="0"/>
                      </a:cubicBezTo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  <a:tailEnd type="non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b="1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103475" name="Title 8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>
                <a:ea typeface="MS PGothic" pitchFamily="34" charset="-128"/>
              </a:rPr>
              <a:t>Role of PD-1 Pathway in Suppressing  Anti-tumor Immunity</a:t>
            </a:r>
          </a:p>
        </p:txBody>
      </p:sp>
      <p:sp>
        <p:nvSpPr>
          <p:cNvPr id="103476" name="Slide Number Placeholder 11"/>
          <p:cNvSpPr txBox="1">
            <a:spLocks/>
          </p:cNvSpPr>
          <p:nvPr/>
        </p:nvSpPr>
        <p:spPr bwMode="auto">
          <a:xfrm>
            <a:off x="7696201" y="6588127"/>
            <a:ext cx="283369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5130DA6D-3855-49F4-A87C-A31399F3E99C}" type="slidenum">
              <a:rPr lang="en-GB" sz="1200">
                <a:solidFill>
                  <a:srgbClr val="FFFFFF"/>
                </a:solidFill>
                <a:ea typeface="MS PGothic" pitchFamily="34" charset="-128"/>
              </a:rPr>
              <a:pPr algn="ctr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GB" sz="1200">
              <a:solidFill>
                <a:srgbClr val="FFFFFF"/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253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0.04791 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0.04687 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7.40741E-7 L 0.04601 0.0002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111E-6 L 0.0474 0.0006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2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2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45664" y="347663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Clinical Activity of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Nivolumab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(Phase 1 Multi-Dose Trial)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382137" y="4749800"/>
            <a:ext cx="8052180" cy="2151063"/>
          </a:xfrm>
        </p:spPr>
        <p:txBody>
          <a:bodyPr>
            <a:normAutofit/>
          </a:bodyPr>
          <a:lstStyle/>
          <a:p>
            <a:pPr marL="520700" lvl="1" indent="-176213">
              <a:spcAft>
                <a:spcPts val="200"/>
              </a:spcAft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30/65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(46%) responses were evident at first tumor evaluation (8 weeks)</a:t>
            </a:r>
          </a:p>
          <a:p>
            <a:pPr marL="520700" lvl="1" indent="-176213">
              <a:spcAft>
                <a:spcPts val="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42/65 (65%) responses were ongoing &gt;1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</a:p>
          <a:p>
            <a:pPr marL="520700" lvl="1" indent="-176213">
              <a:spcAft>
                <a:spcPts val="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OR in CRPC or CRC</a:t>
            </a:r>
          </a:p>
          <a:p>
            <a:pPr>
              <a:spcAft>
                <a:spcPts val="200"/>
              </a:spcAft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511169"/>
              </p:ext>
            </p:extLst>
          </p:nvPr>
        </p:nvGraphicFramePr>
        <p:xfrm>
          <a:off x="958104" y="1781077"/>
          <a:ext cx="7203257" cy="2862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4671"/>
                <a:gridCol w="1273104"/>
                <a:gridCol w="1605124"/>
                <a:gridCol w="1643645"/>
                <a:gridCol w="1476713"/>
              </a:tblGrid>
              <a:tr h="682248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dirty="0" smtClean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Dose mg/kg</a:t>
                      </a:r>
                      <a:endParaRPr lang="en-US" sz="1400" dirty="0">
                        <a:solidFill>
                          <a:schemeClr val="bg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anchor="b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dirty="0" smtClean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ORR</a:t>
                      </a:r>
                      <a:r>
                        <a:rPr lang="en-US" sz="1400" baseline="30000" dirty="0" smtClean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400" dirty="0" smtClean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dirty="0" smtClean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r>
                        <a:rPr lang="en-US" sz="1400" baseline="0" dirty="0" smtClean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(n/N)</a:t>
                      </a:r>
                      <a:endParaRPr lang="en-US" sz="1400" dirty="0">
                        <a:solidFill>
                          <a:schemeClr val="bg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anchor="b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dirty="0" smtClean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Estimated</a:t>
                      </a:r>
                      <a:br>
                        <a:rPr lang="en-US" sz="1400" dirty="0" smtClean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dirty="0" smtClean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 DOR</a:t>
                      </a:r>
                      <a:br>
                        <a:rPr lang="en-US" sz="1400" dirty="0" smtClean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dirty="0" smtClean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Weeks (Range)</a:t>
                      </a:r>
                      <a:endParaRPr lang="en-US" sz="1400" dirty="0">
                        <a:solidFill>
                          <a:schemeClr val="bg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anchor="b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dirty="0" smtClean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Stable</a:t>
                      </a:r>
                      <a:r>
                        <a:rPr lang="en-US" sz="1400" baseline="0" dirty="0" smtClean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Disease </a:t>
                      </a:r>
                      <a:br>
                        <a:rPr lang="en-US" sz="1400" baseline="0" dirty="0" smtClean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aseline="0" dirty="0" smtClean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Rate ≥24 Wks</a:t>
                      </a:r>
                      <a:br>
                        <a:rPr lang="en-US" sz="1400" baseline="0" dirty="0" smtClean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aseline="0" dirty="0" smtClean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(n/N)</a:t>
                      </a:r>
                      <a:endParaRPr lang="en-US" sz="1400" dirty="0">
                        <a:solidFill>
                          <a:schemeClr val="bg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anchor="b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dirty="0" smtClean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 PFS</a:t>
                      </a:r>
                      <a:br>
                        <a:rPr lang="en-US" sz="1400" dirty="0" smtClean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dirty="0" smtClean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Months</a:t>
                      </a:r>
                      <a:br>
                        <a:rPr lang="en-US" sz="1400" dirty="0" smtClean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dirty="0" smtClean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(95% CI)</a:t>
                      </a:r>
                      <a:endParaRPr lang="en-US" sz="1400" dirty="0">
                        <a:solidFill>
                          <a:schemeClr val="bg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anchor="b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</a:tr>
              <a:tr h="483259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NSCLC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b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(22/129)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b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(6+, 134+)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b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(13/129)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b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(2, 4)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3259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MEL</a:t>
                      </a:r>
                      <a:r>
                        <a:rPr lang="en-US" sz="1400" b="1" baseline="300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(33/107)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</a:t>
                      </a:r>
                      <a:b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(18, 117+)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b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(7/107)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(13, 44)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3259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RCC</a:t>
                      </a:r>
                      <a:r>
                        <a:rPr lang="en-US" sz="1400" b="1" baseline="300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b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(10/34)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  <a:b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(37, 127+)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b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(9/34)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b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(4, 13)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0232">
                <a:tc gridSpan="5"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 = confidence interval; DOR = duration of response; NE = not estimable;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ORR = objective response rate; OS = overall survival; PFS = progression-free survival</a:t>
                      </a:r>
                      <a:endParaRPr lang="en-US" sz="11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100" b="0" baseline="300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11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CR was noted in MEL and 1 CR was noted in RCC. </a:t>
                      </a:r>
                      <a:endParaRPr lang="en-US" sz="1100" b="1" baseline="30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958103" y="6727195"/>
            <a:ext cx="65722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	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285750" y="6384151"/>
            <a:ext cx="8561388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b">
            <a:spAutoFit/>
          </a:bodyPr>
          <a:lstStyle/>
          <a:p>
            <a:r>
              <a:rPr lang="en-US" altLang="en-US" sz="1200" b="1" dirty="0" err="1">
                <a:ea typeface="MS PGothic" pitchFamily="34" charset="-128"/>
              </a:rPr>
              <a:t>Topalian</a:t>
            </a:r>
            <a:r>
              <a:rPr lang="en-US" altLang="en-US" sz="1200" b="1" dirty="0">
                <a:ea typeface="MS PGothic" pitchFamily="34" charset="-128"/>
              </a:rPr>
              <a:t> SL, et al. </a:t>
            </a:r>
            <a:r>
              <a:rPr lang="en-US" altLang="en-US" sz="1200" b="1" i="1" dirty="0">
                <a:ea typeface="MS PGothic" pitchFamily="34" charset="-128"/>
              </a:rPr>
              <a:t>N </a:t>
            </a:r>
            <a:r>
              <a:rPr lang="en-US" altLang="en-US" sz="1200" b="1" i="1" dirty="0" err="1">
                <a:ea typeface="MS PGothic" pitchFamily="34" charset="-128"/>
              </a:rPr>
              <a:t>Engl</a:t>
            </a:r>
            <a:r>
              <a:rPr lang="en-US" altLang="en-US" sz="1200" b="1" i="1" dirty="0">
                <a:ea typeface="MS PGothic" pitchFamily="34" charset="-128"/>
              </a:rPr>
              <a:t> J Med</a:t>
            </a:r>
            <a:r>
              <a:rPr lang="en-US" altLang="en-US" sz="1200" b="1" dirty="0">
                <a:ea typeface="MS PGothic" pitchFamily="34" charset="-128"/>
              </a:rPr>
              <a:t>. 2012;366:2443-2454.</a:t>
            </a:r>
          </a:p>
        </p:txBody>
      </p:sp>
    </p:spTree>
    <p:extLst>
      <p:ext uri="{BB962C8B-B14F-4D97-AF65-F5344CB8AC3E}">
        <p14:creationId xmlns:p14="http://schemas.microsoft.com/office/powerpoint/2010/main" val="229607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 idx="4294967295"/>
          </p:nvPr>
        </p:nvSpPr>
        <p:spPr>
          <a:xfrm>
            <a:off x="395792" y="308261"/>
            <a:ext cx="8301038" cy="739775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3200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Overall Survival for Patients with Melanoma Treated </a:t>
            </a:r>
            <a:r>
              <a:rPr lang="en-US" altLang="en-US" sz="3200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with </a:t>
            </a:r>
            <a:r>
              <a:rPr lang="en-US" altLang="en-US" sz="3200" dirty="0" err="1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Nivolumab</a:t>
            </a:r>
            <a:endParaRPr lang="en-US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459" name="Group 156"/>
          <p:cNvGrpSpPr>
            <a:grpSpLocks/>
          </p:cNvGrpSpPr>
          <p:nvPr/>
        </p:nvGrpSpPr>
        <p:grpSpPr bwMode="auto">
          <a:xfrm>
            <a:off x="1061113" y="1253087"/>
            <a:ext cx="7264020" cy="5130800"/>
            <a:chOff x="0" y="1371759"/>
            <a:chExt cx="9000877" cy="5130750"/>
          </a:xfrm>
        </p:grpSpPr>
        <p:sp>
          <p:nvSpPr>
            <p:cNvPr id="158" name="Rectangle 157"/>
            <p:cNvSpPr/>
            <p:nvPr/>
          </p:nvSpPr>
          <p:spPr>
            <a:xfrm>
              <a:off x="0" y="1373347"/>
              <a:ext cx="9000877" cy="5129162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solidFill>
                <a:srgbClr val="FFFF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  <p:grpSp>
          <p:nvGrpSpPr>
            <p:cNvPr id="19486" name="Group 26"/>
            <p:cNvGrpSpPr>
              <a:grpSpLocks/>
            </p:cNvGrpSpPr>
            <p:nvPr/>
          </p:nvGrpSpPr>
          <p:grpSpPr bwMode="auto">
            <a:xfrm>
              <a:off x="145576" y="5551766"/>
              <a:ext cx="8661631" cy="725320"/>
              <a:chOff x="145576" y="5551766"/>
              <a:chExt cx="8661631" cy="725320"/>
            </a:xfrm>
          </p:grpSpPr>
          <p:sp>
            <p:nvSpPr>
              <p:cNvPr id="282" name="TextBox 281"/>
              <p:cNvSpPr txBox="1"/>
              <p:nvPr/>
            </p:nvSpPr>
            <p:spPr>
              <a:xfrm>
                <a:off x="145576" y="5551766"/>
                <a:ext cx="1358862" cy="725320"/>
              </a:xfrm>
              <a:prstGeom prst="rect">
                <a:avLst/>
              </a:prstGeom>
              <a:noFill/>
            </p:spPr>
            <p:txBody>
              <a:bodyPr wrap="square" anchor="b">
                <a:spAutoFit/>
              </a:bodyPr>
              <a:lstStyle/>
              <a:p>
                <a:pPr>
                  <a:lnSpc>
                    <a:spcPct val="90000"/>
                  </a:lnSpc>
                  <a:defRPr/>
                </a:pPr>
                <a:r>
                  <a:rPr lang="en-US" sz="1400" b="1" kern="0" dirty="0">
                    <a:solidFill>
                      <a:srgbClr val="00003E"/>
                    </a:solidFill>
                    <a:cs typeface="Arial" charset="0"/>
                  </a:rPr>
                  <a:t>Patients </a:t>
                </a:r>
                <a:br>
                  <a:rPr lang="en-US" sz="1400" b="1" kern="0" dirty="0">
                    <a:solidFill>
                      <a:srgbClr val="00003E"/>
                    </a:solidFill>
                    <a:cs typeface="Arial" charset="0"/>
                  </a:rPr>
                </a:br>
                <a:r>
                  <a:rPr lang="en-US" sz="1400" b="1" kern="0" dirty="0">
                    <a:solidFill>
                      <a:srgbClr val="00003E"/>
                    </a:solidFill>
                    <a:cs typeface="Arial" charset="0"/>
                  </a:rPr>
                  <a:t>at Risk</a:t>
                </a:r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Total</a:t>
                </a:r>
              </a:p>
            </p:txBody>
          </p:sp>
          <p:sp>
            <p:nvSpPr>
              <p:cNvPr id="283" name="TextBox 282"/>
              <p:cNvSpPr txBox="1"/>
              <p:nvPr/>
            </p:nvSpPr>
            <p:spPr>
              <a:xfrm>
                <a:off x="1301714" y="5796960"/>
                <a:ext cx="517511" cy="480126"/>
              </a:xfrm>
              <a:prstGeom prst="rect">
                <a:avLst/>
              </a:prstGeom>
              <a:noFill/>
            </p:spPr>
            <p:txBody>
              <a:bodyPr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107</a:t>
                </a:r>
              </a:p>
            </p:txBody>
          </p:sp>
          <p:sp>
            <p:nvSpPr>
              <p:cNvPr id="284" name="TextBox 283"/>
              <p:cNvSpPr txBox="1"/>
              <p:nvPr/>
            </p:nvSpPr>
            <p:spPr>
              <a:xfrm>
                <a:off x="1665242" y="5991339"/>
                <a:ext cx="517511" cy="285747"/>
              </a:xfrm>
              <a:prstGeom prst="rect">
                <a:avLst/>
              </a:prstGeom>
              <a:noFill/>
            </p:spPr>
            <p:txBody>
              <a:bodyPr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97</a:t>
                </a: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2041468" y="5991339"/>
                <a:ext cx="517511" cy="285747"/>
              </a:xfrm>
              <a:prstGeom prst="rect">
                <a:avLst/>
              </a:prstGeom>
              <a:noFill/>
            </p:spPr>
            <p:txBody>
              <a:bodyPr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86</a:t>
                </a:r>
              </a:p>
            </p:txBody>
          </p:sp>
          <p:sp>
            <p:nvSpPr>
              <p:cNvPr id="286" name="TextBox 285"/>
              <p:cNvSpPr txBox="1"/>
              <p:nvPr/>
            </p:nvSpPr>
            <p:spPr>
              <a:xfrm>
                <a:off x="2404996" y="5991339"/>
                <a:ext cx="517511" cy="285747"/>
              </a:xfrm>
              <a:prstGeom prst="rect">
                <a:avLst/>
              </a:prstGeom>
              <a:noFill/>
            </p:spPr>
            <p:txBody>
              <a:bodyPr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71</a:t>
                </a:r>
              </a:p>
            </p:txBody>
          </p:sp>
          <p:sp>
            <p:nvSpPr>
              <p:cNvPr id="287" name="TextBox 286"/>
              <p:cNvSpPr txBox="1"/>
              <p:nvPr/>
            </p:nvSpPr>
            <p:spPr>
              <a:xfrm>
                <a:off x="2755824" y="5991339"/>
                <a:ext cx="517511" cy="285747"/>
              </a:xfrm>
              <a:prstGeom prst="rect">
                <a:avLst/>
              </a:prstGeom>
              <a:noFill/>
            </p:spPr>
            <p:txBody>
              <a:bodyPr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63</a:t>
                </a:r>
              </a:p>
            </p:txBody>
          </p:sp>
          <p:sp>
            <p:nvSpPr>
              <p:cNvPr id="288" name="TextBox 287"/>
              <p:cNvSpPr txBox="1"/>
              <p:nvPr/>
            </p:nvSpPr>
            <p:spPr>
              <a:xfrm>
                <a:off x="3128877" y="5991339"/>
                <a:ext cx="517511" cy="285747"/>
              </a:xfrm>
              <a:prstGeom prst="rect">
                <a:avLst/>
              </a:prstGeom>
              <a:noFill/>
            </p:spPr>
            <p:txBody>
              <a:bodyPr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54</a:t>
                </a:r>
              </a:p>
            </p:txBody>
          </p:sp>
          <p:sp>
            <p:nvSpPr>
              <p:cNvPr id="289" name="TextBox 288"/>
              <p:cNvSpPr txBox="1"/>
              <p:nvPr/>
            </p:nvSpPr>
            <p:spPr>
              <a:xfrm>
                <a:off x="3503516" y="5991339"/>
                <a:ext cx="517511" cy="285747"/>
              </a:xfrm>
              <a:prstGeom prst="rect">
                <a:avLst/>
              </a:prstGeom>
              <a:noFill/>
            </p:spPr>
            <p:txBody>
              <a:bodyPr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50</a:t>
                </a:r>
              </a:p>
            </p:txBody>
          </p:sp>
          <p:sp>
            <p:nvSpPr>
              <p:cNvPr id="290" name="TextBox 289"/>
              <p:cNvSpPr txBox="1"/>
              <p:nvPr/>
            </p:nvSpPr>
            <p:spPr>
              <a:xfrm>
                <a:off x="3874981" y="5991339"/>
                <a:ext cx="517511" cy="285747"/>
              </a:xfrm>
              <a:prstGeom prst="rect">
                <a:avLst/>
              </a:prstGeom>
              <a:noFill/>
            </p:spPr>
            <p:txBody>
              <a:bodyPr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47</a:t>
                </a:r>
              </a:p>
            </p:txBody>
          </p:sp>
          <p:sp>
            <p:nvSpPr>
              <p:cNvPr id="291" name="TextBox 290"/>
              <p:cNvSpPr txBox="1"/>
              <p:nvPr/>
            </p:nvSpPr>
            <p:spPr>
              <a:xfrm>
                <a:off x="4244858" y="5991339"/>
                <a:ext cx="515924" cy="285747"/>
              </a:xfrm>
              <a:prstGeom prst="rect">
                <a:avLst/>
              </a:prstGeom>
              <a:noFill/>
            </p:spPr>
            <p:txBody>
              <a:bodyPr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44</a:t>
                </a:r>
              </a:p>
            </p:txBody>
          </p:sp>
          <p:sp>
            <p:nvSpPr>
              <p:cNvPr id="292" name="TextBox 291"/>
              <p:cNvSpPr txBox="1"/>
              <p:nvPr/>
            </p:nvSpPr>
            <p:spPr>
              <a:xfrm>
                <a:off x="4611561" y="5991339"/>
                <a:ext cx="515923" cy="285747"/>
              </a:xfrm>
              <a:prstGeom prst="rect">
                <a:avLst/>
              </a:prstGeom>
              <a:noFill/>
            </p:spPr>
            <p:txBody>
              <a:bodyPr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31</a:t>
                </a:r>
              </a:p>
            </p:txBody>
          </p:sp>
          <p:sp>
            <p:nvSpPr>
              <p:cNvPr id="293" name="TextBox 292"/>
              <p:cNvSpPr txBox="1"/>
              <p:nvPr/>
            </p:nvSpPr>
            <p:spPr>
              <a:xfrm>
                <a:off x="4984612" y="5991339"/>
                <a:ext cx="517511" cy="285747"/>
              </a:xfrm>
              <a:prstGeom prst="rect">
                <a:avLst/>
              </a:prstGeom>
              <a:noFill/>
            </p:spPr>
            <p:txBody>
              <a:bodyPr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25</a:t>
                </a:r>
              </a:p>
            </p:txBody>
          </p:sp>
          <p:sp>
            <p:nvSpPr>
              <p:cNvPr id="294" name="TextBox 293"/>
              <p:cNvSpPr txBox="1"/>
              <p:nvPr/>
            </p:nvSpPr>
            <p:spPr>
              <a:xfrm>
                <a:off x="5351315" y="5991339"/>
                <a:ext cx="517511" cy="285747"/>
              </a:xfrm>
              <a:prstGeom prst="rect">
                <a:avLst/>
              </a:prstGeom>
              <a:noFill/>
            </p:spPr>
            <p:txBody>
              <a:bodyPr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22</a:t>
                </a:r>
              </a:p>
            </p:txBody>
          </p:sp>
          <p:sp>
            <p:nvSpPr>
              <p:cNvPr id="295" name="TextBox 294"/>
              <p:cNvSpPr txBox="1"/>
              <p:nvPr/>
            </p:nvSpPr>
            <p:spPr>
              <a:xfrm>
                <a:off x="5718017" y="5991339"/>
                <a:ext cx="517511" cy="285747"/>
              </a:xfrm>
              <a:prstGeom prst="rect">
                <a:avLst/>
              </a:prstGeom>
              <a:noFill/>
            </p:spPr>
            <p:txBody>
              <a:bodyPr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22</a:t>
                </a: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6084720" y="5991339"/>
                <a:ext cx="517511" cy="285747"/>
              </a:xfrm>
              <a:prstGeom prst="rect">
                <a:avLst/>
              </a:prstGeom>
              <a:noFill/>
            </p:spPr>
            <p:txBody>
              <a:bodyPr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19</a:t>
                </a:r>
              </a:p>
            </p:txBody>
          </p:sp>
          <p:sp>
            <p:nvSpPr>
              <p:cNvPr id="297" name="TextBox 296"/>
              <p:cNvSpPr txBox="1"/>
              <p:nvPr/>
            </p:nvSpPr>
            <p:spPr>
              <a:xfrm>
                <a:off x="6451422" y="5991339"/>
                <a:ext cx="517511" cy="285747"/>
              </a:xfrm>
              <a:prstGeom prst="rect">
                <a:avLst/>
              </a:prstGeom>
              <a:noFill/>
            </p:spPr>
            <p:txBody>
              <a:bodyPr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18</a:t>
                </a:r>
              </a:p>
            </p:txBody>
          </p:sp>
          <p:sp>
            <p:nvSpPr>
              <p:cNvPr id="298" name="TextBox 297"/>
              <p:cNvSpPr txBox="1"/>
              <p:nvPr/>
            </p:nvSpPr>
            <p:spPr>
              <a:xfrm>
                <a:off x="6818125" y="5991339"/>
                <a:ext cx="517511" cy="285747"/>
              </a:xfrm>
              <a:prstGeom prst="rect">
                <a:avLst/>
              </a:prstGeom>
              <a:noFill/>
            </p:spPr>
            <p:txBody>
              <a:bodyPr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9</a:t>
                </a:r>
              </a:p>
            </p:txBody>
          </p:sp>
          <p:sp>
            <p:nvSpPr>
              <p:cNvPr id="299" name="TextBox 298"/>
              <p:cNvSpPr txBox="1"/>
              <p:nvPr/>
            </p:nvSpPr>
            <p:spPr>
              <a:xfrm>
                <a:off x="7189590" y="5991339"/>
                <a:ext cx="517511" cy="285747"/>
              </a:xfrm>
              <a:prstGeom prst="rect">
                <a:avLst/>
              </a:prstGeom>
              <a:noFill/>
            </p:spPr>
            <p:txBody>
              <a:bodyPr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3</a:t>
                </a:r>
              </a:p>
            </p:txBody>
          </p:sp>
          <p:sp>
            <p:nvSpPr>
              <p:cNvPr id="300" name="TextBox 299"/>
              <p:cNvSpPr txBox="1"/>
              <p:nvPr/>
            </p:nvSpPr>
            <p:spPr>
              <a:xfrm>
                <a:off x="7556291" y="5991339"/>
                <a:ext cx="517511" cy="285747"/>
              </a:xfrm>
              <a:prstGeom prst="rect">
                <a:avLst/>
              </a:prstGeom>
              <a:noFill/>
            </p:spPr>
            <p:txBody>
              <a:bodyPr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2</a:t>
                </a:r>
              </a:p>
            </p:txBody>
          </p:sp>
          <p:sp>
            <p:nvSpPr>
              <p:cNvPr id="301" name="TextBox 300"/>
              <p:cNvSpPr txBox="1"/>
              <p:nvPr/>
            </p:nvSpPr>
            <p:spPr>
              <a:xfrm>
                <a:off x="7922994" y="5991339"/>
                <a:ext cx="517511" cy="285747"/>
              </a:xfrm>
              <a:prstGeom prst="rect">
                <a:avLst/>
              </a:prstGeom>
              <a:noFill/>
            </p:spPr>
            <p:txBody>
              <a:bodyPr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1</a:t>
                </a: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8289696" y="5991339"/>
                <a:ext cx="517511" cy="285747"/>
              </a:xfrm>
              <a:prstGeom prst="rect">
                <a:avLst/>
              </a:prstGeom>
              <a:noFill/>
            </p:spPr>
            <p:txBody>
              <a:bodyPr anchor="b"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0</a:t>
                </a:r>
              </a:p>
            </p:txBody>
          </p:sp>
        </p:grpSp>
        <p:grpSp>
          <p:nvGrpSpPr>
            <p:cNvPr id="19487" name="Group 93"/>
            <p:cNvGrpSpPr>
              <a:grpSpLocks/>
            </p:cNvGrpSpPr>
            <p:nvPr/>
          </p:nvGrpSpPr>
          <p:grpSpPr bwMode="auto">
            <a:xfrm>
              <a:off x="895325" y="1371759"/>
              <a:ext cx="593709" cy="3984586"/>
              <a:chOff x="614662" y="1562259"/>
              <a:chExt cx="429708" cy="3984586"/>
            </a:xfrm>
          </p:grpSpPr>
          <p:sp>
            <p:nvSpPr>
              <p:cNvPr id="271" name="TextBox 270"/>
              <p:cNvSpPr txBox="1"/>
              <p:nvPr/>
            </p:nvSpPr>
            <p:spPr>
              <a:xfrm>
                <a:off x="614662" y="1562259"/>
                <a:ext cx="429708" cy="48012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100</a:t>
                </a:r>
              </a:p>
            </p:txBody>
          </p:sp>
          <p:sp>
            <p:nvSpPr>
              <p:cNvPr id="272" name="TextBox 271"/>
              <p:cNvSpPr txBox="1"/>
              <p:nvPr/>
            </p:nvSpPr>
            <p:spPr>
              <a:xfrm>
                <a:off x="614662" y="1930555"/>
                <a:ext cx="429708" cy="28574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90</a:t>
                </a:r>
              </a:p>
            </p:txBody>
          </p:sp>
          <p:sp>
            <p:nvSpPr>
              <p:cNvPr id="273" name="TextBox 272"/>
              <p:cNvSpPr txBox="1"/>
              <p:nvPr/>
            </p:nvSpPr>
            <p:spPr>
              <a:xfrm>
                <a:off x="614662" y="2289327"/>
                <a:ext cx="429708" cy="28574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80</a:t>
                </a:r>
              </a:p>
            </p:txBody>
          </p:sp>
          <p:sp>
            <p:nvSpPr>
              <p:cNvPr id="274" name="TextBox 273"/>
              <p:cNvSpPr txBox="1"/>
              <p:nvPr/>
            </p:nvSpPr>
            <p:spPr>
              <a:xfrm>
                <a:off x="614662" y="2670323"/>
                <a:ext cx="429708" cy="28574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70</a:t>
                </a:r>
              </a:p>
            </p:txBody>
          </p:sp>
          <p:sp>
            <p:nvSpPr>
              <p:cNvPr id="275" name="TextBox 274"/>
              <p:cNvSpPr txBox="1"/>
              <p:nvPr/>
            </p:nvSpPr>
            <p:spPr>
              <a:xfrm>
                <a:off x="614662" y="3035445"/>
                <a:ext cx="429708" cy="28574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60</a:t>
                </a:r>
              </a:p>
            </p:txBody>
          </p:sp>
          <p:sp>
            <p:nvSpPr>
              <p:cNvPr id="276" name="TextBox 275"/>
              <p:cNvSpPr txBox="1"/>
              <p:nvPr/>
            </p:nvSpPr>
            <p:spPr>
              <a:xfrm>
                <a:off x="614662" y="3416441"/>
                <a:ext cx="429708" cy="28574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50</a:t>
                </a:r>
              </a:p>
            </p:txBody>
          </p:sp>
          <p:sp>
            <p:nvSpPr>
              <p:cNvPr id="277" name="TextBox 276"/>
              <p:cNvSpPr txBox="1"/>
              <p:nvPr/>
            </p:nvSpPr>
            <p:spPr>
              <a:xfrm>
                <a:off x="614662" y="3775212"/>
                <a:ext cx="429708" cy="28574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40</a:t>
                </a:r>
              </a:p>
            </p:txBody>
          </p:sp>
          <p:sp>
            <p:nvSpPr>
              <p:cNvPr id="278" name="TextBox 277"/>
              <p:cNvSpPr txBox="1"/>
              <p:nvPr/>
            </p:nvSpPr>
            <p:spPr>
              <a:xfrm>
                <a:off x="614662" y="4148272"/>
                <a:ext cx="429708" cy="28574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30</a:t>
                </a: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614662" y="4521330"/>
                <a:ext cx="429708" cy="28574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20</a:t>
                </a:r>
              </a:p>
            </p:txBody>
          </p:sp>
          <p:sp>
            <p:nvSpPr>
              <p:cNvPr id="280" name="TextBox 279"/>
              <p:cNvSpPr txBox="1"/>
              <p:nvPr/>
            </p:nvSpPr>
            <p:spPr>
              <a:xfrm>
                <a:off x="614662" y="4886451"/>
                <a:ext cx="429708" cy="28733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10</a:t>
                </a:r>
              </a:p>
            </p:txBody>
          </p:sp>
          <p:sp>
            <p:nvSpPr>
              <p:cNvPr id="281" name="TextBox 280"/>
              <p:cNvSpPr txBox="1"/>
              <p:nvPr/>
            </p:nvSpPr>
            <p:spPr>
              <a:xfrm>
                <a:off x="614662" y="5261098"/>
                <a:ext cx="429708" cy="28574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0</a:t>
                </a:r>
              </a:p>
            </p:txBody>
          </p:sp>
        </p:grpSp>
        <p:sp>
          <p:nvSpPr>
            <p:cNvPr id="161" name="Freeform 111"/>
            <p:cNvSpPr>
              <a:spLocks/>
            </p:cNvSpPr>
            <p:nvPr/>
          </p:nvSpPr>
          <p:spPr bwMode="auto">
            <a:xfrm>
              <a:off x="1560470" y="1511458"/>
              <a:ext cx="6949884" cy="2620937"/>
            </a:xfrm>
            <a:custGeom>
              <a:avLst/>
              <a:gdLst>
                <a:gd name="T0" fmla="*/ 26 w 4391"/>
                <a:gd name="T1" fmla="*/ 0 h 1656"/>
                <a:gd name="T2" fmla="*/ 40 w 4391"/>
                <a:gd name="T3" fmla="*/ 24 h 1656"/>
                <a:gd name="T4" fmla="*/ 87 w 4391"/>
                <a:gd name="T5" fmla="*/ 45 h 1656"/>
                <a:gd name="T6" fmla="*/ 104 w 4391"/>
                <a:gd name="T7" fmla="*/ 88 h 1656"/>
                <a:gd name="T8" fmla="*/ 111 w 4391"/>
                <a:gd name="T9" fmla="*/ 109 h 1656"/>
                <a:gd name="T10" fmla="*/ 149 w 4391"/>
                <a:gd name="T11" fmla="*/ 133 h 1656"/>
                <a:gd name="T12" fmla="*/ 158 w 4391"/>
                <a:gd name="T13" fmla="*/ 175 h 1656"/>
                <a:gd name="T14" fmla="*/ 180 w 4391"/>
                <a:gd name="T15" fmla="*/ 197 h 1656"/>
                <a:gd name="T16" fmla="*/ 241 w 4391"/>
                <a:gd name="T17" fmla="*/ 220 h 1656"/>
                <a:gd name="T18" fmla="*/ 265 w 4391"/>
                <a:gd name="T19" fmla="*/ 242 h 1656"/>
                <a:gd name="T20" fmla="*/ 281 w 4391"/>
                <a:gd name="T21" fmla="*/ 263 h 1656"/>
                <a:gd name="T22" fmla="*/ 350 w 4391"/>
                <a:gd name="T23" fmla="*/ 284 h 1656"/>
                <a:gd name="T24" fmla="*/ 357 w 4391"/>
                <a:gd name="T25" fmla="*/ 306 h 1656"/>
                <a:gd name="T26" fmla="*/ 381 w 4391"/>
                <a:gd name="T27" fmla="*/ 351 h 1656"/>
                <a:gd name="T28" fmla="*/ 421 w 4391"/>
                <a:gd name="T29" fmla="*/ 372 h 1656"/>
                <a:gd name="T30" fmla="*/ 442 w 4391"/>
                <a:gd name="T31" fmla="*/ 393 h 1656"/>
                <a:gd name="T32" fmla="*/ 482 w 4391"/>
                <a:gd name="T33" fmla="*/ 417 h 1656"/>
                <a:gd name="T34" fmla="*/ 489 w 4391"/>
                <a:gd name="T35" fmla="*/ 438 h 1656"/>
                <a:gd name="T36" fmla="*/ 558 w 4391"/>
                <a:gd name="T37" fmla="*/ 462 h 1656"/>
                <a:gd name="T38" fmla="*/ 568 w 4391"/>
                <a:gd name="T39" fmla="*/ 505 h 1656"/>
                <a:gd name="T40" fmla="*/ 598 w 4391"/>
                <a:gd name="T41" fmla="*/ 528 h 1656"/>
                <a:gd name="T42" fmla="*/ 638 w 4391"/>
                <a:gd name="T43" fmla="*/ 550 h 1656"/>
                <a:gd name="T44" fmla="*/ 643 w 4391"/>
                <a:gd name="T45" fmla="*/ 573 h 1656"/>
                <a:gd name="T46" fmla="*/ 667 w 4391"/>
                <a:gd name="T47" fmla="*/ 597 h 1656"/>
                <a:gd name="T48" fmla="*/ 674 w 4391"/>
                <a:gd name="T49" fmla="*/ 642 h 1656"/>
                <a:gd name="T50" fmla="*/ 691 w 4391"/>
                <a:gd name="T51" fmla="*/ 687 h 1656"/>
                <a:gd name="T52" fmla="*/ 714 w 4391"/>
                <a:gd name="T53" fmla="*/ 711 h 1656"/>
                <a:gd name="T54" fmla="*/ 728 w 4391"/>
                <a:gd name="T55" fmla="*/ 732 h 1656"/>
                <a:gd name="T56" fmla="*/ 776 w 4391"/>
                <a:gd name="T57" fmla="*/ 756 h 1656"/>
                <a:gd name="T58" fmla="*/ 799 w 4391"/>
                <a:gd name="T59" fmla="*/ 779 h 1656"/>
                <a:gd name="T60" fmla="*/ 816 w 4391"/>
                <a:gd name="T61" fmla="*/ 824 h 1656"/>
                <a:gd name="T62" fmla="*/ 877 w 4391"/>
                <a:gd name="T63" fmla="*/ 848 h 1656"/>
                <a:gd name="T64" fmla="*/ 960 w 4391"/>
                <a:gd name="T65" fmla="*/ 872 h 1656"/>
                <a:gd name="T66" fmla="*/ 970 w 4391"/>
                <a:gd name="T67" fmla="*/ 893 h 1656"/>
                <a:gd name="T68" fmla="*/ 986 w 4391"/>
                <a:gd name="T69" fmla="*/ 940 h 1656"/>
                <a:gd name="T70" fmla="*/ 993 w 4391"/>
                <a:gd name="T71" fmla="*/ 964 h 1656"/>
                <a:gd name="T72" fmla="*/ 1069 w 4391"/>
                <a:gd name="T73" fmla="*/ 988 h 1656"/>
                <a:gd name="T74" fmla="*/ 1083 w 4391"/>
                <a:gd name="T75" fmla="*/ 1009 h 1656"/>
                <a:gd name="T76" fmla="*/ 1133 w 4391"/>
                <a:gd name="T77" fmla="*/ 1033 h 1656"/>
                <a:gd name="T78" fmla="*/ 1154 w 4391"/>
                <a:gd name="T79" fmla="*/ 1057 h 1656"/>
                <a:gd name="T80" fmla="*/ 1256 w 4391"/>
                <a:gd name="T81" fmla="*/ 1080 h 1656"/>
                <a:gd name="T82" fmla="*/ 1301 w 4391"/>
                <a:gd name="T83" fmla="*/ 1102 h 1656"/>
                <a:gd name="T84" fmla="*/ 1332 w 4391"/>
                <a:gd name="T85" fmla="*/ 1125 h 1656"/>
                <a:gd name="T86" fmla="*/ 1341 w 4391"/>
                <a:gd name="T87" fmla="*/ 1149 h 1656"/>
                <a:gd name="T88" fmla="*/ 1573 w 4391"/>
                <a:gd name="T89" fmla="*/ 1170 h 1656"/>
                <a:gd name="T90" fmla="*/ 1637 w 4391"/>
                <a:gd name="T91" fmla="*/ 1196 h 1656"/>
                <a:gd name="T92" fmla="*/ 1961 w 4391"/>
                <a:gd name="T93" fmla="*/ 1220 h 1656"/>
                <a:gd name="T94" fmla="*/ 2082 w 4391"/>
                <a:gd name="T95" fmla="*/ 1246 h 1656"/>
                <a:gd name="T96" fmla="*/ 2283 w 4391"/>
                <a:gd name="T97" fmla="*/ 1279 h 1656"/>
                <a:gd name="T98" fmla="*/ 2446 w 4391"/>
                <a:gd name="T99" fmla="*/ 1319 h 1656"/>
                <a:gd name="T100" fmla="*/ 2841 w 4391"/>
                <a:gd name="T101" fmla="*/ 1362 h 1656"/>
                <a:gd name="T102" fmla="*/ 2926 w 4391"/>
                <a:gd name="T103" fmla="*/ 1407 h 1656"/>
                <a:gd name="T104" fmla="*/ 2966 w 4391"/>
                <a:gd name="T105" fmla="*/ 1452 h 1656"/>
                <a:gd name="T106" fmla="*/ 3158 w 4391"/>
                <a:gd name="T107" fmla="*/ 1495 h 1656"/>
                <a:gd name="T108" fmla="*/ 3336 w 4391"/>
                <a:gd name="T109" fmla="*/ 1537 h 1656"/>
                <a:gd name="T110" fmla="*/ 3477 w 4391"/>
                <a:gd name="T111" fmla="*/ 1587 h 1656"/>
                <a:gd name="T112" fmla="*/ 4391 w 4391"/>
                <a:gd name="T113" fmla="*/ 1656 h 1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391" h="1656">
                  <a:moveTo>
                    <a:pt x="0" y="0"/>
                  </a:moveTo>
                  <a:lnTo>
                    <a:pt x="26" y="0"/>
                  </a:lnTo>
                  <a:lnTo>
                    <a:pt x="26" y="24"/>
                  </a:lnTo>
                  <a:lnTo>
                    <a:pt x="40" y="24"/>
                  </a:lnTo>
                  <a:lnTo>
                    <a:pt x="40" y="45"/>
                  </a:lnTo>
                  <a:lnTo>
                    <a:pt x="87" y="45"/>
                  </a:lnTo>
                  <a:lnTo>
                    <a:pt x="87" y="88"/>
                  </a:lnTo>
                  <a:lnTo>
                    <a:pt x="104" y="88"/>
                  </a:lnTo>
                  <a:lnTo>
                    <a:pt x="104" y="109"/>
                  </a:lnTo>
                  <a:lnTo>
                    <a:pt x="111" y="109"/>
                  </a:lnTo>
                  <a:lnTo>
                    <a:pt x="111" y="133"/>
                  </a:lnTo>
                  <a:lnTo>
                    <a:pt x="149" y="133"/>
                  </a:lnTo>
                  <a:lnTo>
                    <a:pt x="149" y="175"/>
                  </a:lnTo>
                  <a:lnTo>
                    <a:pt x="158" y="175"/>
                  </a:lnTo>
                  <a:lnTo>
                    <a:pt x="158" y="197"/>
                  </a:lnTo>
                  <a:lnTo>
                    <a:pt x="180" y="197"/>
                  </a:lnTo>
                  <a:lnTo>
                    <a:pt x="180" y="220"/>
                  </a:lnTo>
                  <a:lnTo>
                    <a:pt x="241" y="220"/>
                  </a:lnTo>
                  <a:lnTo>
                    <a:pt x="241" y="242"/>
                  </a:lnTo>
                  <a:lnTo>
                    <a:pt x="265" y="242"/>
                  </a:lnTo>
                  <a:lnTo>
                    <a:pt x="265" y="263"/>
                  </a:lnTo>
                  <a:lnTo>
                    <a:pt x="281" y="263"/>
                  </a:lnTo>
                  <a:lnTo>
                    <a:pt x="281" y="284"/>
                  </a:lnTo>
                  <a:lnTo>
                    <a:pt x="350" y="284"/>
                  </a:lnTo>
                  <a:lnTo>
                    <a:pt x="350" y="306"/>
                  </a:lnTo>
                  <a:lnTo>
                    <a:pt x="357" y="306"/>
                  </a:lnTo>
                  <a:lnTo>
                    <a:pt x="357" y="351"/>
                  </a:lnTo>
                  <a:lnTo>
                    <a:pt x="381" y="351"/>
                  </a:lnTo>
                  <a:lnTo>
                    <a:pt x="381" y="372"/>
                  </a:lnTo>
                  <a:lnTo>
                    <a:pt x="421" y="372"/>
                  </a:lnTo>
                  <a:lnTo>
                    <a:pt x="421" y="393"/>
                  </a:lnTo>
                  <a:lnTo>
                    <a:pt x="442" y="393"/>
                  </a:lnTo>
                  <a:lnTo>
                    <a:pt x="442" y="417"/>
                  </a:lnTo>
                  <a:lnTo>
                    <a:pt x="482" y="417"/>
                  </a:lnTo>
                  <a:lnTo>
                    <a:pt x="482" y="438"/>
                  </a:lnTo>
                  <a:lnTo>
                    <a:pt x="489" y="438"/>
                  </a:lnTo>
                  <a:lnTo>
                    <a:pt x="489" y="462"/>
                  </a:lnTo>
                  <a:lnTo>
                    <a:pt x="558" y="462"/>
                  </a:lnTo>
                  <a:lnTo>
                    <a:pt x="558" y="505"/>
                  </a:lnTo>
                  <a:lnTo>
                    <a:pt x="568" y="505"/>
                  </a:lnTo>
                  <a:lnTo>
                    <a:pt x="568" y="528"/>
                  </a:lnTo>
                  <a:lnTo>
                    <a:pt x="598" y="528"/>
                  </a:lnTo>
                  <a:lnTo>
                    <a:pt x="598" y="550"/>
                  </a:lnTo>
                  <a:lnTo>
                    <a:pt x="638" y="550"/>
                  </a:lnTo>
                  <a:lnTo>
                    <a:pt x="638" y="573"/>
                  </a:lnTo>
                  <a:lnTo>
                    <a:pt x="643" y="573"/>
                  </a:lnTo>
                  <a:lnTo>
                    <a:pt x="643" y="597"/>
                  </a:lnTo>
                  <a:lnTo>
                    <a:pt x="667" y="597"/>
                  </a:lnTo>
                  <a:lnTo>
                    <a:pt x="667" y="642"/>
                  </a:lnTo>
                  <a:lnTo>
                    <a:pt x="674" y="642"/>
                  </a:lnTo>
                  <a:lnTo>
                    <a:pt x="674" y="687"/>
                  </a:lnTo>
                  <a:lnTo>
                    <a:pt x="691" y="687"/>
                  </a:lnTo>
                  <a:lnTo>
                    <a:pt x="691" y="711"/>
                  </a:lnTo>
                  <a:lnTo>
                    <a:pt x="714" y="711"/>
                  </a:lnTo>
                  <a:lnTo>
                    <a:pt x="714" y="732"/>
                  </a:lnTo>
                  <a:lnTo>
                    <a:pt x="728" y="732"/>
                  </a:lnTo>
                  <a:lnTo>
                    <a:pt x="728" y="756"/>
                  </a:lnTo>
                  <a:lnTo>
                    <a:pt x="776" y="756"/>
                  </a:lnTo>
                  <a:lnTo>
                    <a:pt x="776" y="779"/>
                  </a:lnTo>
                  <a:lnTo>
                    <a:pt x="799" y="779"/>
                  </a:lnTo>
                  <a:lnTo>
                    <a:pt x="799" y="824"/>
                  </a:lnTo>
                  <a:lnTo>
                    <a:pt x="816" y="824"/>
                  </a:lnTo>
                  <a:lnTo>
                    <a:pt x="816" y="848"/>
                  </a:lnTo>
                  <a:lnTo>
                    <a:pt x="877" y="848"/>
                  </a:lnTo>
                  <a:lnTo>
                    <a:pt x="877" y="872"/>
                  </a:lnTo>
                  <a:lnTo>
                    <a:pt x="960" y="872"/>
                  </a:lnTo>
                  <a:lnTo>
                    <a:pt x="960" y="893"/>
                  </a:lnTo>
                  <a:lnTo>
                    <a:pt x="970" y="893"/>
                  </a:lnTo>
                  <a:lnTo>
                    <a:pt x="970" y="940"/>
                  </a:lnTo>
                  <a:lnTo>
                    <a:pt x="986" y="940"/>
                  </a:lnTo>
                  <a:lnTo>
                    <a:pt x="986" y="964"/>
                  </a:lnTo>
                  <a:lnTo>
                    <a:pt x="993" y="964"/>
                  </a:lnTo>
                  <a:lnTo>
                    <a:pt x="993" y="988"/>
                  </a:lnTo>
                  <a:lnTo>
                    <a:pt x="1069" y="988"/>
                  </a:lnTo>
                  <a:lnTo>
                    <a:pt x="1069" y="1009"/>
                  </a:lnTo>
                  <a:lnTo>
                    <a:pt x="1083" y="1009"/>
                  </a:lnTo>
                  <a:lnTo>
                    <a:pt x="1083" y="1033"/>
                  </a:lnTo>
                  <a:lnTo>
                    <a:pt x="1133" y="1033"/>
                  </a:lnTo>
                  <a:lnTo>
                    <a:pt x="1133" y="1057"/>
                  </a:lnTo>
                  <a:lnTo>
                    <a:pt x="1154" y="1057"/>
                  </a:lnTo>
                  <a:lnTo>
                    <a:pt x="1154" y="1080"/>
                  </a:lnTo>
                  <a:lnTo>
                    <a:pt x="1256" y="1080"/>
                  </a:lnTo>
                  <a:lnTo>
                    <a:pt x="1256" y="1102"/>
                  </a:lnTo>
                  <a:lnTo>
                    <a:pt x="1301" y="1102"/>
                  </a:lnTo>
                  <a:lnTo>
                    <a:pt x="1301" y="1125"/>
                  </a:lnTo>
                  <a:lnTo>
                    <a:pt x="1332" y="1125"/>
                  </a:lnTo>
                  <a:lnTo>
                    <a:pt x="1332" y="1149"/>
                  </a:lnTo>
                  <a:lnTo>
                    <a:pt x="1341" y="1149"/>
                  </a:lnTo>
                  <a:lnTo>
                    <a:pt x="1341" y="1170"/>
                  </a:lnTo>
                  <a:lnTo>
                    <a:pt x="1573" y="1170"/>
                  </a:lnTo>
                  <a:lnTo>
                    <a:pt x="1573" y="1196"/>
                  </a:lnTo>
                  <a:lnTo>
                    <a:pt x="1637" y="1196"/>
                  </a:lnTo>
                  <a:lnTo>
                    <a:pt x="1637" y="1220"/>
                  </a:lnTo>
                  <a:lnTo>
                    <a:pt x="1961" y="1220"/>
                  </a:lnTo>
                  <a:lnTo>
                    <a:pt x="1961" y="1246"/>
                  </a:lnTo>
                  <a:lnTo>
                    <a:pt x="2082" y="1246"/>
                  </a:lnTo>
                  <a:lnTo>
                    <a:pt x="2082" y="1279"/>
                  </a:lnTo>
                  <a:lnTo>
                    <a:pt x="2283" y="1279"/>
                  </a:lnTo>
                  <a:lnTo>
                    <a:pt x="2283" y="1319"/>
                  </a:lnTo>
                  <a:lnTo>
                    <a:pt x="2446" y="1319"/>
                  </a:lnTo>
                  <a:lnTo>
                    <a:pt x="2446" y="1362"/>
                  </a:lnTo>
                  <a:lnTo>
                    <a:pt x="2841" y="1362"/>
                  </a:lnTo>
                  <a:lnTo>
                    <a:pt x="2841" y="1407"/>
                  </a:lnTo>
                  <a:lnTo>
                    <a:pt x="2926" y="1407"/>
                  </a:lnTo>
                  <a:lnTo>
                    <a:pt x="2926" y="1452"/>
                  </a:lnTo>
                  <a:lnTo>
                    <a:pt x="2966" y="1452"/>
                  </a:lnTo>
                  <a:lnTo>
                    <a:pt x="2966" y="1495"/>
                  </a:lnTo>
                  <a:lnTo>
                    <a:pt x="3158" y="1495"/>
                  </a:lnTo>
                  <a:lnTo>
                    <a:pt x="3158" y="1537"/>
                  </a:lnTo>
                  <a:lnTo>
                    <a:pt x="3336" y="1537"/>
                  </a:lnTo>
                  <a:lnTo>
                    <a:pt x="3336" y="1587"/>
                  </a:lnTo>
                  <a:lnTo>
                    <a:pt x="3477" y="1587"/>
                  </a:lnTo>
                  <a:lnTo>
                    <a:pt x="3477" y="1656"/>
                  </a:lnTo>
                  <a:lnTo>
                    <a:pt x="4391" y="1656"/>
                  </a:lnTo>
                </a:path>
              </a:pathLst>
            </a:cu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US" kern="0" dirty="0">
                <a:solidFill>
                  <a:srgbClr val="00003E"/>
                </a:solidFill>
                <a:cs typeface="Arial" charset="0"/>
              </a:endParaRPr>
            </a:p>
          </p:txBody>
        </p:sp>
        <p:grpSp>
          <p:nvGrpSpPr>
            <p:cNvPr id="19489" name="Group 250"/>
            <p:cNvGrpSpPr>
              <a:grpSpLocks/>
            </p:cNvGrpSpPr>
            <p:nvPr/>
          </p:nvGrpSpPr>
          <p:grpSpPr bwMode="auto">
            <a:xfrm>
              <a:off x="2103027" y="2027620"/>
              <a:ext cx="6429770" cy="2133064"/>
              <a:chOff x="10653686" y="2032245"/>
              <a:chExt cx="6448945" cy="2139425"/>
            </a:xfrm>
          </p:grpSpPr>
          <p:sp>
            <p:nvSpPr>
              <p:cNvPr id="233" name="Oval 112"/>
              <p:cNvSpPr>
                <a:spLocks noChangeArrowheads="1"/>
              </p:cNvSpPr>
              <p:nvPr/>
            </p:nvSpPr>
            <p:spPr bwMode="auto">
              <a:xfrm>
                <a:off x="12852855" y="3414061"/>
                <a:ext cx="63688" cy="65280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34" name="Oval 113"/>
              <p:cNvSpPr>
                <a:spLocks noChangeArrowheads="1"/>
              </p:cNvSpPr>
              <p:nvPr/>
            </p:nvSpPr>
            <p:spPr bwMode="auto">
              <a:xfrm>
                <a:off x="12927688" y="3414061"/>
                <a:ext cx="63688" cy="65280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35" name="Oval 114"/>
              <p:cNvSpPr>
                <a:spLocks noChangeArrowheads="1"/>
              </p:cNvSpPr>
              <p:nvPr/>
            </p:nvSpPr>
            <p:spPr bwMode="auto">
              <a:xfrm>
                <a:off x="13072577" y="3414061"/>
                <a:ext cx="65280" cy="65280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36" name="Oval 115"/>
              <p:cNvSpPr>
                <a:spLocks noChangeArrowheads="1"/>
              </p:cNvSpPr>
              <p:nvPr/>
            </p:nvSpPr>
            <p:spPr bwMode="auto">
              <a:xfrm>
                <a:off x="13207914" y="3452274"/>
                <a:ext cx="63688" cy="65280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37" name="Oval 116"/>
              <p:cNvSpPr>
                <a:spLocks noChangeArrowheads="1"/>
              </p:cNvSpPr>
              <p:nvPr/>
            </p:nvSpPr>
            <p:spPr bwMode="auto">
              <a:xfrm>
                <a:off x="13225427" y="3452274"/>
                <a:ext cx="63688" cy="65280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38" name="Oval 117"/>
              <p:cNvSpPr>
                <a:spLocks noChangeArrowheads="1"/>
              </p:cNvSpPr>
              <p:nvPr/>
            </p:nvSpPr>
            <p:spPr bwMode="auto">
              <a:xfrm>
                <a:off x="13268417" y="3452274"/>
                <a:ext cx="63688" cy="65280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39" name="Oval 118"/>
              <p:cNvSpPr>
                <a:spLocks noChangeArrowheads="1"/>
              </p:cNvSpPr>
              <p:nvPr/>
            </p:nvSpPr>
            <p:spPr bwMode="auto">
              <a:xfrm>
                <a:off x="13284339" y="3452274"/>
                <a:ext cx="63688" cy="65280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40" name="Oval 119"/>
              <p:cNvSpPr>
                <a:spLocks noChangeArrowheads="1"/>
              </p:cNvSpPr>
              <p:nvPr/>
            </p:nvSpPr>
            <p:spPr bwMode="auto">
              <a:xfrm>
                <a:off x="13306629" y="3452274"/>
                <a:ext cx="63688" cy="65280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41" name="Oval 120"/>
              <p:cNvSpPr>
                <a:spLocks noChangeArrowheads="1"/>
              </p:cNvSpPr>
              <p:nvPr/>
            </p:nvSpPr>
            <p:spPr bwMode="auto">
              <a:xfrm>
                <a:off x="13359171" y="3452274"/>
                <a:ext cx="65280" cy="65280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42" name="Oval 121"/>
              <p:cNvSpPr>
                <a:spLocks noChangeArrowheads="1"/>
              </p:cNvSpPr>
              <p:nvPr/>
            </p:nvSpPr>
            <p:spPr bwMode="auto">
              <a:xfrm>
                <a:off x="13234980" y="3452274"/>
                <a:ext cx="63688" cy="65280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43" name="Oval 122"/>
              <p:cNvSpPr>
                <a:spLocks noChangeArrowheads="1"/>
              </p:cNvSpPr>
              <p:nvPr/>
            </p:nvSpPr>
            <p:spPr bwMode="auto">
              <a:xfrm>
                <a:off x="13246126" y="3452274"/>
                <a:ext cx="63688" cy="65280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44" name="Oval 123"/>
              <p:cNvSpPr>
                <a:spLocks noChangeArrowheads="1"/>
              </p:cNvSpPr>
              <p:nvPr/>
            </p:nvSpPr>
            <p:spPr bwMode="auto">
              <a:xfrm>
                <a:off x="13392608" y="3509594"/>
                <a:ext cx="63688" cy="65280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45" name="Oval 124"/>
              <p:cNvSpPr>
                <a:spLocks noChangeArrowheads="1"/>
              </p:cNvSpPr>
              <p:nvPr/>
            </p:nvSpPr>
            <p:spPr bwMode="auto">
              <a:xfrm>
                <a:off x="13430820" y="3509594"/>
                <a:ext cx="63688" cy="65280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46" name="Oval 125"/>
              <p:cNvSpPr>
                <a:spLocks noChangeArrowheads="1"/>
              </p:cNvSpPr>
              <p:nvPr/>
            </p:nvSpPr>
            <p:spPr bwMode="auto">
              <a:xfrm>
                <a:off x="13537496" y="3509594"/>
                <a:ext cx="65280" cy="65280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47" name="Oval 126"/>
              <p:cNvSpPr>
                <a:spLocks noChangeArrowheads="1"/>
              </p:cNvSpPr>
              <p:nvPr/>
            </p:nvSpPr>
            <p:spPr bwMode="auto">
              <a:xfrm>
                <a:off x="13593224" y="3509594"/>
                <a:ext cx="63688" cy="65280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48" name="Oval 127"/>
              <p:cNvSpPr>
                <a:spLocks noChangeArrowheads="1"/>
              </p:cNvSpPr>
              <p:nvPr/>
            </p:nvSpPr>
            <p:spPr bwMode="auto">
              <a:xfrm>
                <a:off x="13787471" y="3574874"/>
                <a:ext cx="63688" cy="63689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49" name="Oval 128"/>
              <p:cNvSpPr>
                <a:spLocks noChangeArrowheads="1"/>
              </p:cNvSpPr>
              <p:nvPr/>
            </p:nvSpPr>
            <p:spPr bwMode="auto">
              <a:xfrm>
                <a:off x="13884594" y="3574874"/>
                <a:ext cx="63688" cy="63689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50" name="Oval 129"/>
              <p:cNvSpPr>
                <a:spLocks noChangeArrowheads="1"/>
              </p:cNvSpPr>
              <p:nvPr/>
            </p:nvSpPr>
            <p:spPr bwMode="auto">
              <a:xfrm>
                <a:off x="10654040" y="2032015"/>
                <a:ext cx="63688" cy="63689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51" name="Oval 130"/>
              <p:cNvSpPr>
                <a:spLocks noChangeArrowheads="1"/>
              </p:cNvSpPr>
              <p:nvPr/>
            </p:nvSpPr>
            <p:spPr bwMode="auto">
              <a:xfrm>
                <a:off x="10681107" y="2065451"/>
                <a:ext cx="63688" cy="63689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52" name="Oval 131"/>
              <p:cNvSpPr>
                <a:spLocks noChangeArrowheads="1"/>
              </p:cNvSpPr>
              <p:nvPr/>
            </p:nvSpPr>
            <p:spPr bwMode="auto">
              <a:xfrm>
                <a:off x="10876947" y="2208751"/>
                <a:ext cx="63688" cy="63689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53" name="Oval 132"/>
              <p:cNvSpPr>
                <a:spLocks noChangeArrowheads="1"/>
              </p:cNvSpPr>
              <p:nvPr/>
            </p:nvSpPr>
            <p:spPr bwMode="auto">
              <a:xfrm>
                <a:off x="11012282" y="2318615"/>
                <a:ext cx="63688" cy="63689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54" name="Oval 133"/>
              <p:cNvSpPr>
                <a:spLocks noChangeArrowheads="1"/>
              </p:cNvSpPr>
              <p:nvPr/>
            </p:nvSpPr>
            <p:spPr bwMode="auto">
              <a:xfrm>
                <a:off x="11330720" y="2711892"/>
                <a:ext cx="63688" cy="63689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55" name="Oval 134"/>
              <p:cNvSpPr>
                <a:spLocks noChangeArrowheads="1"/>
              </p:cNvSpPr>
              <p:nvPr/>
            </p:nvSpPr>
            <p:spPr bwMode="auto">
              <a:xfrm>
                <a:off x="12510534" y="3340819"/>
                <a:ext cx="63688" cy="63689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56" name="Oval 135"/>
              <p:cNvSpPr>
                <a:spLocks noChangeArrowheads="1"/>
              </p:cNvSpPr>
              <p:nvPr/>
            </p:nvSpPr>
            <p:spPr bwMode="auto">
              <a:xfrm>
                <a:off x="12531232" y="3340819"/>
                <a:ext cx="65280" cy="63689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57" name="Oval 136"/>
              <p:cNvSpPr>
                <a:spLocks noChangeArrowheads="1"/>
              </p:cNvSpPr>
              <p:nvPr/>
            </p:nvSpPr>
            <p:spPr bwMode="auto">
              <a:xfrm>
                <a:off x="15323934" y="3923571"/>
                <a:ext cx="63688" cy="63689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58" name="Oval 137"/>
              <p:cNvSpPr>
                <a:spLocks noChangeArrowheads="1"/>
              </p:cNvSpPr>
              <p:nvPr/>
            </p:nvSpPr>
            <p:spPr bwMode="auto">
              <a:xfrm>
                <a:off x="15368515" y="3999997"/>
                <a:ext cx="63688" cy="63689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59" name="Oval 138"/>
              <p:cNvSpPr>
                <a:spLocks noChangeArrowheads="1"/>
              </p:cNvSpPr>
              <p:nvPr/>
            </p:nvSpPr>
            <p:spPr bwMode="auto">
              <a:xfrm>
                <a:off x="15443349" y="3999997"/>
                <a:ext cx="63688" cy="63689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60" name="Oval 139"/>
              <p:cNvSpPr>
                <a:spLocks noChangeArrowheads="1"/>
              </p:cNvSpPr>
              <p:nvPr/>
            </p:nvSpPr>
            <p:spPr bwMode="auto">
              <a:xfrm>
                <a:off x="15503852" y="3999997"/>
                <a:ext cx="63688" cy="63689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61" name="Oval 140"/>
              <p:cNvSpPr>
                <a:spLocks noChangeArrowheads="1"/>
              </p:cNvSpPr>
              <p:nvPr/>
            </p:nvSpPr>
            <p:spPr bwMode="auto">
              <a:xfrm>
                <a:off x="15393991" y="3999997"/>
                <a:ext cx="63688" cy="63689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62" name="Oval 141"/>
              <p:cNvSpPr>
                <a:spLocks noChangeArrowheads="1"/>
              </p:cNvSpPr>
              <p:nvPr/>
            </p:nvSpPr>
            <p:spPr bwMode="auto">
              <a:xfrm>
                <a:off x="15589830" y="4108268"/>
                <a:ext cx="63688" cy="63689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63" name="Oval 142"/>
              <p:cNvSpPr>
                <a:spLocks noChangeArrowheads="1"/>
              </p:cNvSpPr>
              <p:nvPr/>
            </p:nvSpPr>
            <p:spPr bwMode="auto">
              <a:xfrm>
                <a:off x="15639188" y="4108268"/>
                <a:ext cx="63688" cy="63689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64" name="Oval 143"/>
              <p:cNvSpPr>
                <a:spLocks noChangeArrowheads="1"/>
              </p:cNvSpPr>
              <p:nvPr/>
            </p:nvSpPr>
            <p:spPr bwMode="auto">
              <a:xfrm>
                <a:off x="15653518" y="4108268"/>
                <a:ext cx="63688" cy="63689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65" name="Oval 144"/>
              <p:cNvSpPr>
                <a:spLocks noChangeArrowheads="1"/>
              </p:cNvSpPr>
              <p:nvPr/>
            </p:nvSpPr>
            <p:spPr bwMode="auto">
              <a:xfrm>
                <a:off x="15666256" y="4108268"/>
                <a:ext cx="63688" cy="63689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66" name="Oval 145"/>
              <p:cNvSpPr>
                <a:spLocks noChangeArrowheads="1"/>
              </p:cNvSpPr>
              <p:nvPr/>
            </p:nvSpPr>
            <p:spPr bwMode="auto">
              <a:xfrm>
                <a:off x="15871648" y="4108268"/>
                <a:ext cx="63688" cy="63689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67" name="Oval 146"/>
              <p:cNvSpPr>
                <a:spLocks noChangeArrowheads="1"/>
              </p:cNvSpPr>
              <p:nvPr/>
            </p:nvSpPr>
            <p:spPr bwMode="auto">
              <a:xfrm>
                <a:off x="15897123" y="4108268"/>
                <a:ext cx="63688" cy="63689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68" name="Oval 147"/>
              <p:cNvSpPr>
                <a:spLocks noChangeArrowheads="1"/>
              </p:cNvSpPr>
              <p:nvPr/>
            </p:nvSpPr>
            <p:spPr bwMode="auto">
              <a:xfrm>
                <a:off x="15968772" y="4108268"/>
                <a:ext cx="63688" cy="63689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69" name="Oval 148"/>
              <p:cNvSpPr>
                <a:spLocks noChangeArrowheads="1"/>
              </p:cNvSpPr>
              <p:nvPr/>
            </p:nvSpPr>
            <p:spPr bwMode="auto">
              <a:xfrm>
                <a:off x="16438467" y="4108268"/>
                <a:ext cx="63688" cy="63689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sp>
            <p:nvSpPr>
              <p:cNvPr id="270" name="Oval 149"/>
              <p:cNvSpPr>
                <a:spLocks noChangeArrowheads="1"/>
              </p:cNvSpPr>
              <p:nvPr/>
            </p:nvSpPr>
            <p:spPr bwMode="auto">
              <a:xfrm>
                <a:off x="17038724" y="4108268"/>
                <a:ext cx="63688" cy="63689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</p:grpSp>
        <p:sp>
          <p:nvSpPr>
            <p:cNvPr id="163" name="TextBox 162"/>
            <p:cNvSpPr txBox="1"/>
            <p:nvPr/>
          </p:nvSpPr>
          <p:spPr>
            <a:xfrm rot="16200000">
              <a:off x="-663583" y="3174032"/>
              <a:ext cx="2963834" cy="3816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400" b="1" kern="0" dirty="0">
                  <a:solidFill>
                    <a:srgbClr val="00003E"/>
                  </a:solidFill>
                  <a:cs typeface="Arial" charset="0"/>
                </a:rPr>
                <a:t>Overall Survival (%)</a:t>
              </a:r>
            </a:p>
          </p:txBody>
        </p:sp>
        <p:grpSp>
          <p:nvGrpSpPr>
            <p:cNvPr id="19491" name="Group 254"/>
            <p:cNvGrpSpPr>
              <a:grpSpLocks/>
            </p:cNvGrpSpPr>
            <p:nvPr/>
          </p:nvGrpSpPr>
          <p:grpSpPr bwMode="auto">
            <a:xfrm>
              <a:off x="1307393" y="5321300"/>
              <a:ext cx="7500062" cy="286232"/>
              <a:chOff x="1307393" y="5321300"/>
              <a:chExt cx="7500062" cy="286232"/>
            </a:xfrm>
          </p:grpSpPr>
          <p:sp>
            <p:nvSpPr>
              <p:cNvPr id="213" name="TextBox 212"/>
              <p:cNvSpPr txBox="1"/>
              <p:nvPr/>
            </p:nvSpPr>
            <p:spPr>
              <a:xfrm>
                <a:off x="1308064" y="5321421"/>
                <a:ext cx="517511" cy="28574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0</a:t>
                </a:r>
              </a:p>
            </p:txBody>
          </p:sp>
          <p:sp>
            <p:nvSpPr>
              <p:cNvPr id="214" name="TextBox 213"/>
              <p:cNvSpPr txBox="1"/>
              <p:nvPr/>
            </p:nvSpPr>
            <p:spPr>
              <a:xfrm>
                <a:off x="1665242" y="5321421"/>
                <a:ext cx="517511" cy="28574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3</a:t>
                </a:r>
              </a:p>
            </p:txBody>
          </p:sp>
          <p:sp>
            <p:nvSpPr>
              <p:cNvPr id="215" name="TextBox 214"/>
              <p:cNvSpPr txBox="1"/>
              <p:nvPr/>
            </p:nvSpPr>
            <p:spPr>
              <a:xfrm>
                <a:off x="2041469" y="5321421"/>
                <a:ext cx="517511" cy="28574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6</a:t>
                </a:r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2404997" y="5321421"/>
                <a:ext cx="517511" cy="28574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9</a:t>
                </a:r>
              </a:p>
            </p:txBody>
          </p:sp>
          <p:sp>
            <p:nvSpPr>
              <p:cNvPr id="217" name="TextBox 216"/>
              <p:cNvSpPr txBox="1"/>
              <p:nvPr/>
            </p:nvSpPr>
            <p:spPr>
              <a:xfrm>
                <a:off x="2755824" y="5321421"/>
                <a:ext cx="517511" cy="28574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12</a:t>
                </a:r>
              </a:p>
            </p:txBody>
          </p:sp>
          <p:sp>
            <p:nvSpPr>
              <p:cNvPr id="218" name="TextBox 217"/>
              <p:cNvSpPr txBox="1"/>
              <p:nvPr/>
            </p:nvSpPr>
            <p:spPr>
              <a:xfrm>
                <a:off x="3128877" y="5321421"/>
                <a:ext cx="517511" cy="28574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15</a:t>
                </a:r>
              </a:p>
            </p:txBody>
          </p:sp>
          <p:sp>
            <p:nvSpPr>
              <p:cNvPr id="219" name="TextBox 218"/>
              <p:cNvSpPr txBox="1"/>
              <p:nvPr/>
            </p:nvSpPr>
            <p:spPr>
              <a:xfrm>
                <a:off x="3503516" y="5321421"/>
                <a:ext cx="517511" cy="28574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18</a:t>
                </a:r>
              </a:p>
            </p:txBody>
          </p:sp>
          <p:sp>
            <p:nvSpPr>
              <p:cNvPr id="220" name="TextBox 219"/>
              <p:cNvSpPr txBox="1"/>
              <p:nvPr/>
            </p:nvSpPr>
            <p:spPr>
              <a:xfrm>
                <a:off x="3874981" y="5321421"/>
                <a:ext cx="517511" cy="28574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21</a:t>
                </a:r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4244858" y="5321421"/>
                <a:ext cx="517511" cy="28574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24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4611561" y="5321421"/>
                <a:ext cx="517511" cy="28574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27</a:t>
                </a:r>
              </a:p>
            </p:txBody>
          </p:sp>
          <p:sp>
            <p:nvSpPr>
              <p:cNvPr id="223" name="TextBox 222"/>
              <p:cNvSpPr txBox="1"/>
              <p:nvPr/>
            </p:nvSpPr>
            <p:spPr>
              <a:xfrm>
                <a:off x="4984613" y="5321421"/>
                <a:ext cx="517511" cy="28574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30</a:t>
                </a:r>
              </a:p>
            </p:txBody>
          </p:sp>
          <p:sp>
            <p:nvSpPr>
              <p:cNvPr id="224" name="TextBox 223"/>
              <p:cNvSpPr txBox="1"/>
              <p:nvPr/>
            </p:nvSpPr>
            <p:spPr>
              <a:xfrm>
                <a:off x="5351315" y="5321421"/>
                <a:ext cx="517511" cy="28574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33</a:t>
                </a:r>
              </a:p>
            </p:txBody>
          </p:sp>
          <p:sp>
            <p:nvSpPr>
              <p:cNvPr id="225" name="TextBox 224"/>
              <p:cNvSpPr txBox="1"/>
              <p:nvPr/>
            </p:nvSpPr>
            <p:spPr>
              <a:xfrm>
                <a:off x="5718017" y="5321421"/>
                <a:ext cx="517511" cy="28574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36</a:t>
                </a:r>
              </a:p>
            </p:txBody>
          </p:sp>
          <p:sp>
            <p:nvSpPr>
              <p:cNvPr id="226" name="TextBox 225"/>
              <p:cNvSpPr txBox="1"/>
              <p:nvPr/>
            </p:nvSpPr>
            <p:spPr>
              <a:xfrm>
                <a:off x="6084720" y="5321421"/>
                <a:ext cx="517511" cy="28574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39</a:t>
                </a:r>
              </a:p>
            </p:txBody>
          </p:sp>
          <p:sp>
            <p:nvSpPr>
              <p:cNvPr id="227" name="TextBox 226"/>
              <p:cNvSpPr txBox="1"/>
              <p:nvPr/>
            </p:nvSpPr>
            <p:spPr>
              <a:xfrm>
                <a:off x="6451422" y="5321421"/>
                <a:ext cx="517511" cy="28574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42</a:t>
                </a:r>
              </a:p>
            </p:txBody>
          </p:sp>
          <p:sp>
            <p:nvSpPr>
              <p:cNvPr id="228" name="TextBox 227"/>
              <p:cNvSpPr txBox="1"/>
              <p:nvPr/>
            </p:nvSpPr>
            <p:spPr>
              <a:xfrm>
                <a:off x="6818125" y="5321421"/>
                <a:ext cx="517511" cy="28574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45</a:t>
                </a:r>
              </a:p>
            </p:txBody>
          </p:sp>
          <p:sp>
            <p:nvSpPr>
              <p:cNvPr id="229" name="TextBox 228"/>
              <p:cNvSpPr txBox="1"/>
              <p:nvPr/>
            </p:nvSpPr>
            <p:spPr>
              <a:xfrm>
                <a:off x="7189590" y="5321421"/>
                <a:ext cx="517511" cy="28574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48</a:t>
                </a:r>
              </a:p>
            </p:txBody>
          </p:sp>
          <p:sp>
            <p:nvSpPr>
              <p:cNvPr id="230" name="TextBox 229"/>
              <p:cNvSpPr txBox="1"/>
              <p:nvPr/>
            </p:nvSpPr>
            <p:spPr>
              <a:xfrm>
                <a:off x="7556292" y="5321421"/>
                <a:ext cx="517511" cy="28574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51</a:t>
                </a:r>
              </a:p>
            </p:txBody>
          </p:sp>
          <p:sp>
            <p:nvSpPr>
              <p:cNvPr id="231" name="TextBox 230"/>
              <p:cNvSpPr txBox="1"/>
              <p:nvPr/>
            </p:nvSpPr>
            <p:spPr>
              <a:xfrm>
                <a:off x="7922994" y="5321421"/>
                <a:ext cx="517511" cy="28574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54</a:t>
                </a:r>
              </a:p>
            </p:txBody>
          </p:sp>
          <p:sp>
            <p:nvSpPr>
              <p:cNvPr id="232" name="TextBox 231"/>
              <p:cNvSpPr txBox="1"/>
              <p:nvPr/>
            </p:nvSpPr>
            <p:spPr>
              <a:xfrm>
                <a:off x="8289696" y="5321421"/>
                <a:ext cx="517511" cy="28574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400" kern="0" dirty="0">
                    <a:solidFill>
                      <a:srgbClr val="00003E"/>
                    </a:solidFill>
                    <a:cs typeface="Arial" charset="0"/>
                  </a:rPr>
                  <a:t>57</a:t>
                </a:r>
              </a:p>
            </p:txBody>
          </p:sp>
        </p:grpSp>
        <p:sp>
          <p:nvSpPr>
            <p:cNvPr id="165" name="Freeform 59"/>
            <p:cNvSpPr>
              <a:spLocks/>
            </p:cNvSpPr>
            <p:nvPr/>
          </p:nvSpPr>
          <p:spPr bwMode="auto">
            <a:xfrm>
              <a:off x="1520783" y="2895744"/>
              <a:ext cx="1511258" cy="2370115"/>
            </a:xfrm>
            <a:custGeom>
              <a:avLst/>
              <a:gdLst>
                <a:gd name="T0" fmla="*/ 0 w 473"/>
                <a:gd name="T1" fmla="*/ 0 h 1196"/>
                <a:gd name="T2" fmla="*/ 473 w 473"/>
                <a:gd name="T3" fmla="*/ 0 h 1196"/>
                <a:gd name="T4" fmla="*/ 473 w 473"/>
                <a:gd name="T5" fmla="*/ 1196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3" h="1196">
                  <a:moveTo>
                    <a:pt x="0" y="0"/>
                  </a:moveTo>
                  <a:lnTo>
                    <a:pt x="473" y="0"/>
                  </a:lnTo>
                  <a:lnTo>
                    <a:pt x="473" y="1196"/>
                  </a:lnTo>
                </a:path>
              </a:pathLst>
            </a:custGeom>
            <a:noFill/>
            <a:ln w="19050" cap="flat">
              <a:solidFill>
                <a:srgbClr val="0000FF"/>
              </a:solidFill>
              <a:prstDash val="dash"/>
              <a:miter lim="800000"/>
              <a:headEnd/>
              <a:tailEnd/>
            </a:ln>
            <a:extLst/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en-US" kern="0" dirty="0">
                <a:solidFill>
                  <a:srgbClr val="00003E"/>
                </a:solidFill>
                <a:cs typeface="Arial" charset="0"/>
              </a:endParaRPr>
            </a:p>
          </p:txBody>
        </p:sp>
        <p:sp>
          <p:nvSpPr>
            <p:cNvPr id="166" name="Freeform 61"/>
            <p:cNvSpPr>
              <a:spLocks/>
            </p:cNvSpPr>
            <p:nvPr/>
          </p:nvSpPr>
          <p:spPr bwMode="auto">
            <a:xfrm>
              <a:off x="1523958" y="3667262"/>
              <a:ext cx="4448052" cy="1603359"/>
            </a:xfrm>
            <a:custGeom>
              <a:avLst/>
              <a:gdLst>
                <a:gd name="T0" fmla="*/ 0 w 2976"/>
                <a:gd name="T1" fmla="*/ 0 h 701"/>
                <a:gd name="T2" fmla="*/ 2976 w 2976"/>
                <a:gd name="T3" fmla="*/ 0 h 701"/>
                <a:gd name="T4" fmla="*/ 2976 w 2976"/>
                <a:gd name="T5" fmla="*/ 701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76" h="701">
                  <a:moveTo>
                    <a:pt x="0" y="0"/>
                  </a:moveTo>
                  <a:lnTo>
                    <a:pt x="2976" y="0"/>
                  </a:lnTo>
                  <a:lnTo>
                    <a:pt x="2976" y="701"/>
                  </a:lnTo>
                </a:path>
              </a:pathLst>
            </a:custGeom>
            <a:noFill/>
            <a:ln w="19050" cap="flat">
              <a:solidFill>
                <a:srgbClr val="00B050"/>
              </a:solidFill>
              <a:prstDash val="dash"/>
              <a:miter lim="800000"/>
              <a:headEnd/>
              <a:tailEnd/>
            </a:ln>
            <a:extLst/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en-US" kern="0" dirty="0">
                <a:solidFill>
                  <a:srgbClr val="00003E"/>
                </a:solidFill>
                <a:cs typeface="Arial" charset="0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3086015" y="2722709"/>
              <a:ext cx="2478020" cy="28733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400" b="1" kern="0" dirty="0">
                  <a:solidFill>
                    <a:srgbClr val="00003E">
                      <a:lumMod val="50000"/>
                      <a:lumOff val="50000"/>
                    </a:srgbClr>
                  </a:solidFill>
                  <a:cs typeface="Arial" charset="0"/>
                </a:rPr>
                <a:t>1 year OS 63%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441703" y="3141805"/>
              <a:ext cx="1692228" cy="28733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400" b="1" kern="0" dirty="0">
                  <a:solidFill>
                    <a:srgbClr val="C00000"/>
                  </a:solidFill>
                  <a:cs typeface="Arial" charset="0"/>
                </a:rPr>
                <a:t>2 year OS 48%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6041859" y="4265744"/>
              <a:ext cx="1825575" cy="53552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600" b="1" kern="0" dirty="0">
                  <a:solidFill>
                    <a:srgbClr val="00AE00"/>
                  </a:solidFill>
                  <a:cs typeface="Arial" charset="0"/>
                </a:rPr>
                <a:t>3 year OS 41%</a:t>
              </a:r>
            </a:p>
          </p:txBody>
        </p:sp>
        <p:grpSp>
          <p:nvGrpSpPr>
            <p:cNvPr id="19497" name="Group 255"/>
            <p:cNvGrpSpPr>
              <a:grpSpLocks/>
            </p:cNvGrpSpPr>
            <p:nvPr/>
          </p:nvGrpSpPr>
          <p:grpSpPr bwMode="auto">
            <a:xfrm>
              <a:off x="1455737" y="1441450"/>
              <a:ext cx="7159625" cy="3883611"/>
              <a:chOff x="1455737" y="1441450"/>
              <a:chExt cx="7159625" cy="3883611"/>
            </a:xfrm>
          </p:grpSpPr>
          <p:sp>
            <p:nvSpPr>
              <p:cNvPr id="179" name="Freeform 5"/>
              <p:cNvSpPr>
                <a:spLocks/>
              </p:cNvSpPr>
              <p:nvPr/>
            </p:nvSpPr>
            <p:spPr bwMode="auto">
              <a:xfrm>
                <a:off x="1516021" y="1441608"/>
                <a:ext cx="7099105" cy="3821076"/>
              </a:xfrm>
              <a:custGeom>
                <a:avLst/>
                <a:gdLst>
                  <a:gd name="T0" fmla="*/ 0 w 4472"/>
                  <a:gd name="T1" fmla="*/ 0 h 2407"/>
                  <a:gd name="T2" fmla="*/ 0 w 4472"/>
                  <a:gd name="T3" fmla="*/ 2407 h 2407"/>
                  <a:gd name="T4" fmla="*/ 4472 w 4472"/>
                  <a:gd name="T5" fmla="*/ 2407 h 2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72" h="2407">
                    <a:moveTo>
                      <a:pt x="0" y="0"/>
                    </a:moveTo>
                    <a:lnTo>
                      <a:pt x="0" y="2407"/>
                    </a:lnTo>
                    <a:lnTo>
                      <a:pt x="4472" y="2407"/>
                    </a:lnTo>
                  </a:path>
                </a:pathLst>
              </a:custGeom>
              <a:noFill/>
              <a:ln w="1397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>
                  <a:lnSpc>
                    <a:spcPct val="90000"/>
                  </a:lnSpc>
                  <a:defRPr/>
                </a:pPr>
                <a:endParaRPr lang="en-US" kern="0" dirty="0">
                  <a:solidFill>
                    <a:srgbClr val="00003E"/>
                  </a:solidFill>
                  <a:cs typeface="Arial" charset="0"/>
                </a:endParaRPr>
              </a:p>
            </p:txBody>
          </p:sp>
          <p:grpSp>
            <p:nvGrpSpPr>
              <p:cNvPr id="19507" name="Group 317"/>
              <p:cNvGrpSpPr>
                <a:grpSpLocks/>
              </p:cNvGrpSpPr>
              <p:nvPr/>
            </p:nvGrpSpPr>
            <p:grpSpPr bwMode="auto">
              <a:xfrm>
                <a:off x="1455737" y="1509713"/>
                <a:ext cx="64008" cy="3697287"/>
                <a:chOff x="1004887" y="1700213"/>
                <a:chExt cx="45720" cy="3697287"/>
              </a:xfrm>
            </p:grpSpPr>
            <p:sp>
              <p:nvSpPr>
                <p:cNvPr id="202" name="Line 6"/>
                <p:cNvSpPr>
                  <a:spLocks noChangeShapeType="1"/>
                </p:cNvSpPr>
                <p:nvPr/>
              </p:nvSpPr>
              <p:spPr bwMode="auto">
                <a:xfrm>
                  <a:off x="1004859" y="1700370"/>
                  <a:ext cx="45356" cy="0"/>
                </a:xfrm>
                <a:prstGeom prst="line">
                  <a:avLst/>
                </a:prstGeom>
                <a:noFill/>
                <a:ln w="1397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lnSpc>
                      <a:spcPct val="90000"/>
                    </a:lnSpc>
                    <a:defRPr/>
                  </a:pPr>
                  <a:endParaRPr lang="en-US" kern="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  <p:sp>
              <p:nvSpPr>
                <p:cNvPr id="203" name="Line 7"/>
                <p:cNvSpPr>
                  <a:spLocks noChangeShapeType="1"/>
                </p:cNvSpPr>
                <p:nvPr/>
              </p:nvSpPr>
              <p:spPr bwMode="auto">
                <a:xfrm>
                  <a:off x="1004859" y="2068666"/>
                  <a:ext cx="45356" cy="0"/>
                </a:xfrm>
                <a:prstGeom prst="line">
                  <a:avLst/>
                </a:prstGeom>
                <a:noFill/>
                <a:ln w="1397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lnSpc>
                      <a:spcPct val="90000"/>
                    </a:lnSpc>
                    <a:defRPr/>
                  </a:pPr>
                  <a:endParaRPr lang="en-US" kern="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  <p:sp>
              <p:nvSpPr>
                <p:cNvPr id="204" name="Line 8"/>
                <p:cNvSpPr>
                  <a:spLocks noChangeShapeType="1"/>
                </p:cNvSpPr>
                <p:nvPr/>
              </p:nvSpPr>
              <p:spPr bwMode="auto">
                <a:xfrm>
                  <a:off x="1004859" y="2441725"/>
                  <a:ext cx="45356" cy="0"/>
                </a:xfrm>
                <a:prstGeom prst="line">
                  <a:avLst/>
                </a:prstGeom>
                <a:noFill/>
                <a:ln w="1397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lnSpc>
                      <a:spcPct val="90000"/>
                    </a:lnSpc>
                    <a:defRPr/>
                  </a:pPr>
                  <a:endParaRPr lang="en-US" kern="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  <p:sp>
              <p:nvSpPr>
                <p:cNvPr id="205" name="Line 9"/>
                <p:cNvSpPr>
                  <a:spLocks noChangeShapeType="1"/>
                </p:cNvSpPr>
                <p:nvPr/>
              </p:nvSpPr>
              <p:spPr bwMode="auto">
                <a:xfrm>
                  <a:off x="1004859" y="2810021"/>
                  <a:ext cx="45356" cy="0"/>
                </a:xfrm>
                <a:prstGeom prst="line">
                  <a:avLst/>
                </a:prstGeom>
                <a:noFill/>
                <a:ln w="1397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lnSpc>
                      <a:spcPct val="90000"/>
                    </a:lnSpc>
                    <a:defRPr/>
                  </a:pPr>
                  <a:endParaRPr lang="en-US" kern="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  <p:sp>
              <p:nvSpPr>
                <p:cNvPr id="206" name="Line 10"/>
                <p:cNvSpPr>
                  <a:spLocks noChangeShapeType="1"/>
                </p:cNvSpPr>
                <p:nvPr/>
              </p:nvSpPr>
              <p:spPr bwMode="auto">
                <a:xfrm>
                  <a:off x="1004859" y="3178318"/>
                  <a:ext cx="45356" cy="0"/>
                </a:xfrm>
                <a:prstGeom prst="line">
                  <a:avLst/>
                </a:prstGeom>
                <a:noFill/>
                <a:ln w="1397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lnSpc>
                      <a:spcPct val="90000"/>
                    </a:lnSpc>
                    <a:defRPr/>
                  </a:pPr>
                  <a:endParaRPr lang="en-US" kern="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  <p:sp>
              <p:nvSpPr>
                <p:cNvPr id="207" name="Line 11"/>
                <p:cNvSpPr>
                  <a:spLocks noChangeShapeType="1"/>
                </p:cNvSpPr>
                <p:nvPr/>
              </p:nvSpPr>
              <p:spPr bwMode="auto">
                <a:xfrm>
                  <a:off x="1004859" y="3549789"/>
                  <a:ext cx="45356" cy="0"/>
                </a:xfrm>
                <a:prstGeom prst="line">
                  <a:avLst/>
                </a:prstGeom>
                <a:noFill/>
                <a:ln w="1397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lnSpc>
                      <a:spcPct val="90000"/>
                    </a:lnSpc>
                    <a:defRPr/>
                  </a:pPr>
                  <a:endParaRPr lang="en-US" kern="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  <p:sp>
              <p:nvSpPr>
                <p:cNvPr id="208" name="Line 12"/>
                <p:cNvSpPr>
                  <a:spLocks noChangeShapeType="1"/>
                </p:cNvSpPr>
                <p:nvPr/>
              </p:nvSpPr>
              <p:spPr bwMode="auto">
                <a:xfrm>
                  <a:off x="1004859" y="3919673"/>
                  <a:ext cx="45356" cy="0"/>
                </a:xfrm>
                <a:prstGeom prst="line">
                  <a:avLst/>
                </a:prstGeom>
                <a:noFill/>
                <a:ln w="1397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lnSpc>
                      <a:spcPct val="90000"/>
                    </a:lnSpc>
                    <a:defRPr/>
                  </a:pPr>
                  <a:endParaRPr lang="en-US" kern="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  <p:sp>
              <p:nvSpPr>
                <p:cNvPr id="209" name="Line 13"/>
                <p:cNvSpPr>
                  <a:spLocks noChangeShapeType="1"/>
                </p:cNvSpPr>
                <p:nvPr/>
              </p:nvSpPr>
              <p:spPr bwMode="auto">
                <a:xfrm>
                  <a:off x="1004859" y="4287970"/>
                  <a:ext cx="45356" cy="0"/>
                </a:xfrm>
                <a:prstGeom prst="line">
                  <a:avLst/>
                </a:prstGeom>
                <a:noFill/>
                <a:ln w="1397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lnSpc>
                      <a:spcPct val="90000"/>
                    </a:lnSpc>
                    <a:defRPr/>
                  </a:pPr>
                  <a:endParaRPr lang="en-US" kern="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  <p:sp>
              <p:nvSpPr>
                <p:cNvPr id="210" name="Line 14"/>
                <p:cNvSpPr>
                  <a:spLocks noChangeShapeType="1"/>
                </p:cNvSpPr>
                <p:nvPr/>
              </p:nvSpPr>
              <p:spPr bwMode="auto">
                <a:xfrm>
                  <a:off x="1004859" y="4659441"/>
                  <a:ext cx="45356" cy="0"/>
                </a:xfrm>
                <a:prstGeom prst="line">
                  <a:avLst/>
                </a:prstGeom>
                <a:noFill/>
                <a:ln w="1397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lnSpc>
                      <a:spcPct val="90000"/>
                    </a:lnSpc>
                    <a:defRPr/>
                  </a:pPr>
                  <a:endParaRPr lang="en-US" kern="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  <p:sp>
              <p:nvSpPr>
                <p:cNvPr id="211" name="Line 15"/>
                <p:cNvSpPr>
                  <a:spLocks noChangeShapeType="1"/>
                </p:cNvSpPr>
                <p:nvPr/>
              </p:nvSpPr>
              <p:spPr bwMode="auto">
                <a:xfrm>
                  <a:off x="1004859" y="5027738"/>
                  <a:ext cx="45356" cy="0"/>
                </a:xfrm>
                <a:prstGeom prst="line">
                  <a:avLst/>
                </a:prstGeom>
                <a:noFill/>
                <a:ln w="1397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lnSpc>
                      <a:spcPct val="90000"/>
                    </a:lnSpc>
                    <a:defRPr/>
                  </a:pPr>
                  <a:endParaRPr lang="en-US" kern="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  <p:sp>
              <p:nvSpPr>
                <p:cNvPr id="212" name="Line 16"/>
                <p:cNvSpPr>
                  <a:spLocks noChangeShapeType="1"/>
                </p:cNvSpPr>
                <p:nvPr/>
              </p:nvSpPr>
              <p:spPr bwMode="auto">
                <a:xfrm>
                  <a:off x="1004859" y="5397621"/>
                  <a:ext cx="45356" cy="0"/>
                </a:xfrm>
                <a:prstGeom prst="line">
                  <a:avLst/>
                </a:prstGeom>
                <a:noFill/>
                <a:ln w="1397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lnSpc>
                      <a:spcPct val="90000"/>
                    </a:lnSpc>
                    <a:defRPr/>
                  </a:pPr>
                  <a:endParaRPr lang="en-US" kern="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</p:grpSp>
          <p:grpSp>
            <p:nvGrpSpPr>
              <p:cNvPr id="19508" name="Group 252"/>
              <p:cNvGrpSpPr>
                <a:grpSpLocks/>
              </p:cNvGrpSpPr>
              <p:nvPr/>
            </p:nvGrpSpPr>
            <p:grpSpPr bwMode="auto">
              <a:xfrm>
                <a:off x="1567655" y="5261053"/>
                <a:ext cx="6972594" cy="64008"/>
                <a:chOff x="1567655" y="5261053"/>
                <a:chExt cx="6972594" cy="64008"/>
              </a:xfrm>
            </p:grpSpPr>
            <p:sp>
              <p:nvSpPr>
                <p:cNvPr id="182" name="Line 92"/>
                <p:cNvSpPr>
                  <a:spLocks noChangeShapeType="1"/>
                </p:cNvSpPr>
                <p:nvPr/>
              </p:nvSpPr>
              <p:spPr bwMode="auto">
                <a:xfrm flipV="1">
                  <a:off x="2297050" y="5261096"/>
                  <a:ext cx="0" cy="63499"/>
                </a:xfrm>
                <a:prstGeom prst="line">
                  <a:avLst/>
                </a:prstGeom>
                <a:noFill/>
                <a:ln w="1397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 kern="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  <p:sp>
              <p:nvSpPr>
                <p:cNvPr id="183" name="Line 93"/>
                <p:cNvSpPr>
                  <a:spLocks noChangeShapeType="1"/>
                </p:cNvSpPr>
                <p:nvPr/>
              </p:nvSpPr>
              <p:spPr bwMode="auto">
                <a:xfrm flipV="1">
                  <a:off x="1930347" y="5261096"/>
                  <a:ext cx="0" cy="63499"/>
                </a:xfrm>
                <a:prstGeom prst="line">
                  <a:avLst/>
                </a:prstGeom>
                <a:noFill/>
                <a:ln w="1397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 kern="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  <p:sp>
              <p:nvSpPr>
                <p:cNvPr id="184" name="Line 94"/>
                <p:cNvSpPr>
                  <a:spLocks noChangeShapeType="1"/>
                </p:cNvSpPr>
                <p:nvPr/>
              </p:nvSpPr>
              <p:spPr bwMode="auto">
                <a:xfrm flipV="1">
                  <a:off x="2663752" y="5261096"/>
                  <a:ext cx="0" cy="63499"/>
                </a:xfrm>
                <a:prstGeom prst="line">
                  <a:avLst/>
                </a:prstGeom>
                <a:noFill/>
                <a:ln w="1397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 kern="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  <p:sp>
              <p:nvSpPr>
                <p:cNvPr id="185" name="Line 95"/>
                <p:cNvSpPr>
                  <a:spLocks noChangeShapeType="1"/>
                </p:cNvSpPr>
                <p:nvPr/>
              </p:nvSpPr>
              <p:spPr bwMode="auto">
                <a:xfrm flipV="1">
                  <a:off x="3030455" y="5261096"/>
                  <a:ext cx="0" cy="63499"/>
                </a:xfrm>
                <a:prstGeom prst="line">
                  <a:avLst/>
                </a:prstGeom>
                <a:noFill/>
                <a:ln w="1397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 kern="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  <p:sp>
              <p:nvSpPr>
                <p:cNvPr id="186" name="Line 96"/>
                <p:cNvSpPr>
                  <a:spLocks noChangeShapeType="1"/>
                </p:cNvSpPr>
                <p:nvPr/>
              </p:nvSpPr>
              <p:spPr bwMode="auto">
                <a:xfrm flipV="1">
                  <a:off x="3397157" y="5261096"/>
                  <a:ext cx="0" cy="63499"/>
                </a:xfrm>
                <a:prstGeom prst="line">
                  <a:avLst/>
                </a:prstGeom>
                <a:noFill/>
                <a:ln w="1397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 kern="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  <p:sp>
              <p:nvSpPr>
                <p:cNvPr id="187" name="Line 97"/>
                <p:cNvSpPr>
                  <a:spLocks noChangeShapeType="1"/>
                </p:cNvSpPr>
                <p:nvPr/>
              </p:nvSpPr>
              <p:spPr bwMode="auto">
                <a:xfrm flipV="1">
                  <a:off x="3763860" y="5261096"/>
                  <a:ext cx="0" cy="63499"/>
                </a:xfrm>
                <a:prstGeom prst="line">
                  <a:avLst/>
                </a:prstGeom>
                <a:noFill/>
                <a:ln w="1397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 kern="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  <p:sp>
              <p:nvSpPr>
                <p:cNvPr id="188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4132149" y="5261096"/>
                  <a:ext cx="0" cy="63499"/>
                </a:xfrm>
                <a:prstGeom prst="line">
                  <a:avLst/>
                </a:prstGeom>
                <a:noFill/>
                <a:ln w="1397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 kern="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  <p:sp>
              <p:nvSpPr>
                <p:cNvPr id="189" name="Line 99"/>
                <p:cNvSpPr>
                  <a:spLocks noChangeShapeType="1"/>
                </p:cNvSpPr>
                <p:nvPr/>
              </p:nvSpPr>
              <p:spPr bwMode="auto">
                <a:xfrm flipV="1">
                  <a:off x="5237019" y="5261096"/>
                  <a:ext cx="0" cy="63499"/>
                </a:xfrm>
                <a:prstGeom prst="line">
                  <a:avLst/>
                </a:prstGeom>
                <a:noFill/>
                <a:ln w="1397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 kern="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  <p:sp>
              <p:nvSpPr>
                <p:cNvPr id="190" name="Line 100"/>
                <p:cNvSpPr>
                  <a:spLocks noChangeShapeType="1"/>
                </p:cNvSpPr>
                <p:nvPr/>
              </p:nvSpPr>
              <p:spPr bwMode="auto">
                <a:xfrm flipV="1">
                  <a:off x="5972011" y="5261096"/>
                  <a:ext cx="0" cy="63499"/>
                </a:xfrm>
                <a:prstGeom prst="line">
                  <a:avLst/>
                </a:prstGeom>
                <a:noFill/>
                <a:ln w="1397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 kern="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  <p:sp>
              <p:nvSpPr>
                <p:cNvPr id="191" name="Line 101"/>
                <p:cNvSpPr>
                  <a:spLocks noChangeShapeType="1"/>
                </p:cNvSpPr>
                <p:nvPr/>
              </p:nvSpPr>
              <p:spPr bwMode="auto">
                <a:xfrm flipV="1">
                  <a:off x="4498851" y="5261096"/>
                  <a:ext cx="0" cy="63499"/>
                </a:xfrm>
                <a:prstGeom prst="line">
                  <a:avLst/>
                </a:prstGeom>
                <a:noFill/>
                <a:ln w="1397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 kern="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  <p:sp>
              <p:nvSpPr>
                <p:cNvPr id="192" name="Line 102"/>
                <p:cNvSpPr>
                  <a:spLocks noChangeShapeType="1"/>
                </p:cNvSpPr>
                <p:nvPr/>
              </p:nvSpPr>
              <p:spPr bwMode="auto">
                <a:xfrm flipV="1">
                  <a:off x="4865554" y="5261096"/>
                  <a:ext cx="0" cy="63499"/>
                </a:xfrm>
                <a:prstGeom prst="line">
                  <a:avLst/>
                </a:prstGeom>
                <a:noFill/>
                <a:ln w="1397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 kern="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  <p:sp>
              <p:nvSpPr>
                <p:cNvPr id="193" name="Line 103"/>
                <p:cNvSpPr>
                  <a:spLocks noChangeShapeType="1"/>
                </p:cNvSpPr>
                <p:nvPr/>
              </p:nvSpPr>
              <p:spPr bwMode="auto">
                <a:xfrm flipV="1">
                  <a:off x="5603721" y="5261096"/>
                  <a:ext cx="0" cy="63499"/>
                </a:xfrm>
                <a:prstGeom prst="line">
                  <a:avLst/>
                </a:prstGeom>
                <a:noFill/>
                <a:ln w="1397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 kern="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  <p:sp>
              <p:nvSpPr>
                <p:cNvPr id="194" name="Line 104"/>
                <p:cNvSpPr>
                  <a:spLocks noChangeShapeType="1"/>
                </p:cNvSpPr>
                <p:nvPr/>
              </p:nvSpPr>
              <p:spPr bwMode="auto">
                <a:xfrm flipV="1">
                  <a:off x="6338714" y="5261096"/>
                  <a:ext cx="0" cy="63499"/>
                </a:xfrm>
                <a:prstGeom prst="line">
                  <a:avLst/>
                </a:prstGeom>
                <a:noFill/>
                <a:ln w="1397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 kern="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  <p:sp>
              <p:nvSpPr>
                <p:cNvPr id="195" name="Line 105"/>
                <p:cNvSpPr>
                  <a:spLocks noChangeShapeType="1"/>
                </p:cNvSpPr>
                <p:nvPr/>
              </p:nvSpPr>
              <p:spPr bwMode="auto">
                <a:xfrm flipV="1">
                  <a:off x="6703829" y="5261096"/>
                  <a:ext cx="0" cy="63499"/>
                </a:xfrm>
                <a:prstGeom prst="line">
                  <a:avLst/>
                </a:prstGeom>
                <a:noFill/>
                <a:ln w="1397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 kern="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  <p:sp>
              <p:nvSpPr>
                <p:cNvPr id="196" name="Line 106"/>
                <p:cNvSpPr>
                  <a:spLocks noChangeShapeType="1"/>
                </p:cNvSpPr>
                <p:nvPr/>
              </p:nvSpPr>
              <p:spPr bwMode="auto">
                <a:xfrm flipV="1">
                  <a:off x="7438820" y="5261096"/>
                  <a:ext cx="0" cy="63499"/>
                </a:xfrm>
                <a:prstGeom prst="line">
                  <a:avLst/>
                </a:prstGeom>
                <a:noFill/>
                <a:ln w="1397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 kern="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  <p:sp>
              <p:nvSpPr>
                <p:cNvPr id="197" name="Line 107"/>
                <p:cNvSpPr>
                  <a:spLocks noChangeShapeType="1"/>
                </p:cNvSpPr>
                <p:nvPr/>
              </p:nvSpPr>
              <p:spPr bwMode="auto">
                <a:xfrm flipV="1">
                  <a:off x="7072118" y="5261096"/>
                  <a:ext cx="0" cy="63499"/>
                </a:xfrm>
                <a:prstGeom prst="line">
                  <a:avLst/>
                </a:prstGeom>
                <a:noFill/>
                <a:ln w="1397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 kern="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  <p:sp>
              <p:nvSpPr>
                <p:cNvPr id="198" name="Line 108"/>
                <p:cNvSpPr>
                  <a:spLocks noChangeShapeType="1"/>
                </p:cNvSpPr>
                <p:nvPr/>
              </p:nvSpPr>
              <p:spPr bwMode="auto">
                <a:xfrm flipV="1">
                  <a:off x="7805523" y="5261096"/>
                  <a:ext cx="0" cy="63499"/>
                </a:xfrm>
                <a:prstGeom prst="line">
                  <a:avLst/>
                </a:prstGeom>
                <a:noFill/>
                <a:ln w="1397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 kern="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  <p:sp>
              <p:nvSpPr>
                <p:cNvPr id="199" name="Line 109"/>
                <p:cNvSpPr>
                  <a:spLocks noChangeShapeType="1"/>
                </p:cNvSpPr>
                <p:nvPr/>
              </p:nvSpPr>
              <p:spPr bwMode="auto">
                <a:xfrm flipV="1">
                  <a:off x="8173813" y="5261096"/>
                  <a:ext cx="0" cy="63499"/>
                </a:xfrm>
                <a:prstGeom prst="line">
                  <a:avLst/>
                </a:prstGeom>
                <a:noFill/>
                <a:ln w="1397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 kern="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  <p:sp>
              <p:nvSpPr>
                <p:cNvPr id="200" name="Line 110"/>
                <p:cNvSpPr>
                  <a:spLocks noChangeShapeType="1"/>
                </p:cNvSpPr>
                <p:nvPr/>
              </p:nvSpPr>
              <p:spPr bwMode="auto">
                <a:xfrm flipV="1">
                  <a:off x="8540515" y="5261096"/>
                  <a:ext cx="0" cy="63499"/>
                </a:xfrm>
                <a:prstGeom prst="line">
                  <a:avLst/>
                </a:prstGeom>
                <a:noFill/>
                <a:ln w="1397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defRPr/>
                  </a:pPr>
                  <a:endParaRPr lang="en-US" kern="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  <p:sp>
              <p:nvSpPr>
                <p:cNvPr id="201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1558882" y="5261096"/>
                  <a:ext cx="0" cy="63499"/>
                </a:xfrm>
                <a:prstGeom prst="line">
                  <a:avLst/>
                </a:prstGeom>
                <a:noFill/>
                <a:ln w="1397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lnSpc>
                      <a:spcPct val="90000"/>
                    </a:lnSpc>
                    <a:defRPr/>
                  </a:pPr>
                  <a:endParaRPr lang="en-US" kern="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</p:grpSp>
        </p:grpSp>
        <p:sp>
          <p:nvSpPr>
            <p:cNvPr id="171" name="Freeform 60"/>
            <p:cNvSpPr>
              <a:spLocks/>
            </p:cNvSpPr>
            <p:nvPr/>
          </p:nvSpPr>
          <p:spPr bwMode="auto">
            <a:xfrm>
              <a:off x="1520783" y="3429139"/>
              <a:ext cx="2978068" cy="1836720"/>
            </a:xfrm>
            <a:custGeom>
              <a:avLst/>
              <a:gdLst>
                <a:gd name="T0" fmla="*/ 0 w 1502"/>
                <a:gd name="T1" fmla="*/ 0 h 855"/>
                <a:gd name="T2" fmla="*/ 1502 w 1502"/>
                <a:gd name="T3" fmla="*/ 0 h 855"/>
                <a:gd name="T4" fmla="*/ 1502 w 1502"/>
                <a:gd name="T5" fmla="*/ 855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2" h="855">
                  <a:moveTo>
                    <a:pt x="0" y="0"/>
                  </a:moveTo>
                  <a:lnTo>
                    <a:pt x="1502" y="0"/>
                  </a:lnTo>
                  <a:lnTo>
                    <a:pt x="1502" y="855"/>
                  </a:lnTo>
                </a:path>
              </a:pathLst>
            </a:custGeom>
            <a:noFill/>
            <a:ln w="19050" cap="flat">
              <a:solidFill>
                <a:srgbClr val="FF0000"/>
              </a:solidFill>
              <a:prstDash val="dash"/>
              <a:miter lim="800000"/>
              <a:headEnd/>
              <a:tailEnd/>
            </a:ln>
            <a:extLst/>
          </p:spPr>
          <p:txBody>
            <a:bodyPr/>
            <a:lstStyle/>
            <a:p>
              <a:pPr>
                <a:lnSpc>
                  <a:spcPct val="90000"/>
                </a:lnSpc>
                <a:defRPr/>
              </a:pPr>
              <a:endParaRPr lang="en-US" kern="0" dirty="0">
                <a:solidFill>
                  <a:srgbClr val="00003E"/>
                </a:solidFill>
                <a:cs typeface="Arial" charset="0"/>
              </a:endParaRPr>
            </a:p>
          </p:txBody>
        </p:sp>
        <p:grpSp>
          <p:nvGrpSpPr>
            <p:cNvPr id="19499" name="Group 331"/>
            <p:cNvGrpSpPr>
              <a:grpSpLocks/>
            </p:cNvGrpSpPr>
            <p:nvPr/>
          </p:nvGrpSpPr>
          <p:grpSpPr bwMode="auto">
            <a:xfrm>
              <a:off x="6319331" y="1490615"/>
              <a:ext cx="1936895" cy="286232"/>
              <a:chOff x="6293932" y="2167341"/>
              <a:chExt cx="1936894" cy="286232"/>
            </a:xfrm>
          </p:grpSpPr>
          <p:grpSp>
            <p:nvGrpSpPr>
              <p:cNvPr id="19501" name="Group 332"/>
              <p:cNvGrpSpPr>
                <a:grpSpLocks/>
              </p:cNvGrpSpPr>
              <p:nvPr/>
            </p:nvGrpSpPr>
            <p:grpSpPr bwMode="auto">
              <a:xfrm>
                <a:off x="7673706" y="2229301"/>
                <a:ext cx="557120" cy="128514"/>
                <a:chOff x="7102206" y="1889739"/>
                <a:chExt cx="557120" cy="128514"/>
              </a:xfrm>
            </p:grpSpPr>
            <p:sp>
              <p:nvSpPr>
                <p:cNvPr id="176" name="Oval 54"/>
                <p:cNvSpPr>
                  <a:spLocks noChangeArrowheads="1"/>
                </p:cNvSpPr>
                <p:nvPr/>
              </p:nvSpPr>
              <p:spPr bwMode="auto">
                <a:xfrm>
                  <a:off x="7102264" y="1889896"/>
                  <a:ext cx="120647" cy="128587"/>
                </a:xfrm>
                <a:prstGeom prst="ellipse">
                  <a:avLst/>
                </a:prstGeom>
                <a:noFill/>
                <a:ln w="1905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lnSpc>
                      <a:spcPct val="90000"/>
                    </a:lnSpc>
                    <a:defRPr/>
                  </a:pPr>
                  <a:endParaRPr lang="en-US" kern="0" baseline="-2500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  <p:sp>
              <p:nvSpPr>
                <p:cNvPr id="177" name="Oval 54"/>
                <p:cNvSpPr>
                  <a:spLocks noChangeArrowheads="1"/>
                </p:cNvSpPr>
                <p:nvPr/>
              </p:nvSpPr>
              <p:spPr bwMode="auto">
                <a:xfrm>
                  <a:off x="7330857" y="1889896"/>
                  <a:ext cx="120647" cy="128587"/>
                </a:xfrm>
                <a:prstGeom prst="ellipse">
                  <a:avLst/>
                </a:prstGeom>
                <a:noFill/>
                <a:ln w="1905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lnSpc>
                      <a:spcPct val="90000"/>
                    </a:lnSpc>
                    <a:defRPr/>
                  </a:pPr>
                  <a:endParaRPr lang="en-US" kern="0" baseline="-2500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  <p:sp>
              <p:nvSpPr>
                <p:cNvPr id="178" name="Oval 54"/>
                <p:cNvSpPr>
                  <a:spLocks noChangeArrowheads="1"/>
                </p:cNvSpPr>
                <p:nvPr/>
              </p:nvSpPr>
              <p:spPr bwMode="auto">
                <a:xfrm>
                  <a:off x="7538814" y="1889896"/>
                  <a:ext cx="120647" cy="128587"/>
                </a:xfrm>
                <a:prstGeom prst="ellipse">
                  <a:avLst/>
                </a:prstGeom>
                <a:noFill/>
                <a:ln w="1905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pPr>
                    <a:lnSpc>
                      <a:spcPct val="90000"/>
                    </a:lnSpc>
                    <a:defRPr/>
                  </a:pPr>
                  <a:endParaRPr lang="en-US" kern="0" baseline="-25000" dirty="0">
                    <a:solidFill>
                      <a:srgbClr val="00003E"/>
                    </a:solidFill>
                    <a:cs typeface="Arial" charset="0"/>
                  </a:endParaRPr>
                </a:p>
              </p:txBody>
            </p:sp>
          </p:grpSp>
          <p:sp>
            <p:nvSpPr>
              <p:cNvPr id="175" name="TextBox 174"/>
              <p:cNvSpPr txBox="1"/>
              <p:nvPr/>
            </p:nvSpPr>
            <p:spPr>
              <a:xfrm>
                <a:off x="6294265" y="2167547"/>
                <a:ext cx="1198529" cy="28574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r">
                  <a:lnSpc>
                    <a:spcPct val="90000"/>
                  </a:lnSpc>
                  <a:defRPr/>
                </a:pPr>
                <a:r>
                  <a:rPr lang="en-US" sz="1400" b="1" kern="0" dirty="0">
                    <a:solidFill>
                      <a:srgbClr val="00003E"/>
                    </a:solidFill>
                    <a:cs typeface="Arial" charset="0"/>
                  </a:rPr>
                  <a:t>Censored</a:t>
                </a:r>
              </a:p>
            </p:txBody>
          </p:sp>
        </p:grpSp>
        <p:sp>
          <p:nvSpPr>
            <p:cNvPr id="173" name="TextBox 172"/>
            <p:cNvSpPr txBox="1"/>
            <p:nvPr/>
          </p:nvSpPr>
          <p:spPr>
            <a:xfrm>
              <a:off x="3365407" y="5596056"/>
              <a:ext cx="3422556" cy="48012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400" b="1" kern="0" dirty="0">
                  <a:solidFill>
                    <a:srgbClr val="00003E"/>
                  </a:solidFill>
                  <a:cs typeface="Arial" charset="0"/>
                </a:rPr>
                <a:t>Months Since Treatment Initiation</a:t>
              </a:r>
            </a:p>
          </p:txBody>
        </p:sp>
      </p:grpSp>
      <p:graphicFrame>
        <p:nvGraphicFramePr>
          <p:cNvPr id="303" name="Table 3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765920"/>
              </p:ext>
            </p:extLst>
          </p:nvPr>
        </p:nvGraphicFramePr>
        <p:xfrm>
          <a:off x="5583106" y="1629987"/>
          <a:ext cx="2376903" cy="1444712"/>
        </p:xfrm>
        <a:graphic>
          <a:graphicData uri="http://schemas.openxmlformats.org/drawingml/2006/table">
            <a:tbl>
              <a:tblPr firstRow="1" bandRow="1"/>
              <a:tblGrid>
                <a:gridCol w="589147"/>
                <a:gridCol w="690723"/>
                <a:gridCol w="1097033"/>
              </a:tblGrid>
              <a:tr h="42058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200" b="1" dirty="0" smtClean="0">
                          <a:solidFill>
                            <a:srgbClr val="000000"/>
                          </a:solidFill>
                        </a:rPr>
                        <a:t>OS</a:t>
                      </a:r>
                      <a:endParaRPr lang="en-US"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86" marR="68586" marT="45716" marB="457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FF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200" b="1" dirty="0" smtClean="0">
                          <a:solidFill>
                            <a:srgbClr val="000000"/>
                          </a:solidFill>
                        </a:rPr>
                        <a:t>Pts at risk, n</a:t>
                      </a:r>
                      <a:endParaRPr lang="en-US"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86" marR="68586" marT="45716" marB="4571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FF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200" b="1" dirty="0" smtClean="0">
                          <a:solidFill>
                            <a:srgbClr val="000000"/>
                          </a:solidFill>
                        </a:rPr>
                        <a:t>Rate, % </a:t>
                      </a:r>
                      <a:br>
                        <a:rPr lang="en-US" sz="1200" b="1" dirty="0" smtClean="0">
                          <a:solidFill>
                            <a:srgbClr val="000000"/>
                          </a:solidFill>
                        </a:rPr>
                      </a:br>
                      <a:r>
                        <a:rPr lang="en-US" sz="1200" b="1" dirty="0" smtClean="0">
                          <a:solidFill>
                            <a:srgbClr val="000000"/>
                          </a:solidFill>
                        </a:rPr>
                        <a:t>(95% CI)</a:t>
                      </a:r>
                      <a:endParaRPr lang="en-US"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86" marR="68586" marT="45716" marB="45716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8FFD">
                        <a:lumMod val="20000"/>
                        <a:lumOff val="80000"/>
                      </a:srgbClr>
                    </a:solidFill>
                  </a:tcPr>
                </a:tc>
              </a:tr>
              <a:tr h="256009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200" b="1" dirty="0" smtClean="0">
                          <a:solidFill>
                            <a:srgbClr val="000000"/>
                          </a:solidFill>
                        </a:rPr>
                        <a:t>6 Mo</a:t>
                      </a:r>
                      <a:endParaRPr lang="en-US"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86" marR="68586" marT="45716" marB="4571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200" b="1" dirty="0" smtClean="0">
                          <a:solidFill>
                            <a:srgbClr val="000000"/>
                          </a:solidFill>
                        </a:rPr>
                        <a:t>86</a:t>
                      </a:r>
                      <a:endParaRPr lang="en-US"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86" marR="68586" marT="45716" marB="45716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200" b="1" dirty="0" smtClean="0">
                          <a:solidFill>
                            <a:srgbClr val="000000"/>
                          </a:solidFill>
                        </a:rPr>
                        <a:t>82 (74, 88)</a:t>
                      </a:r>
                      <a:endParaRPr lang="en-US"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86" marR="68586" marT="45716" marB="45716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6009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200" b="1" dirty="0" smtClean="0">
                          <a:solidFill>
                            <a:srgbClr val="000000"/>
                          </a:solidFill>
                        </a:rPr>
                        <a:t>1 Yr</a:t>
                      </a:r>
                      <a:endParaRPr lang="en-US"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86" marR="68586" marT="45716" marB="4571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200" b="1" dirty="0" smtClean="0">
                          <a:solidFill>
                            <a:srgbClr val="000000"/>
                          </a:solidFill>
                        </a:rPr>
                        <a:t>63</a:t>
                      </a:r>
                      <a:endParaRPr lang="en-US"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86" marR="68586" marT="45716" marB="45716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200" b="1" dirty="0" smtClean="0">
                          <a:solidFill>
                            <a:srgbClr val="000000"/>
                          </a:solidFill>
                        </a:rPr>
                        <a:t>63 (53, 71)</a:t>
                      </a:r>
                      <a:endParaRPr lang="en-US"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86" marR="68586" marT="45716" marB="45716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6009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200" b="1" dirty="0" smtClean="0">
                          <a:solidFill>
                            <a:srgbClr val="000000"/>
                          </a:solidFill>
                        </a:rPr>
                        <a:t>2 Yr</a:t>
                      </a:r>
                      <a:endParaRPr lang="en-US"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86" marR="68586" marT="45716" marB="4571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200" b="1" dirty="0" smtClean="0">
                          <a:solidFill>
                            <a:srgbClr val="000000"/>
                          </a:solidFill>
                        </a:rPr>
                        <a:t>44</a:t>
                      </a:r>
                      <a:endParaRPr lang="en-US"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86" marR="68586" marT="45716" marB="45716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200" b="1" dirty="0" smtClean="0">
                          <a:solidFill>
                            <a:srgbClr val="000000"/>
                          </a:solidFill>
                        </a:rPr>
                        <a:t>48 (38, 57)</a:t>
                      </a:r>
                      <a:endParaRPr lang="en-US"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86" marR="68586" marT="45716" marB="45716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6009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200" b="1" dirty="0" smtClean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en-US" sz="1200" b="1" baseline="0" dirty="0" smtClean="0">
                          <a:solidFill>
                            <a:srgbClr val="000000"/>
                          </a:solidFill>
                        </a:rPr>
                        <a:t> Yr</a:t>
                      </a:r>
                      <a:endParaRPr lang="en-US"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86" marR="68586" marT="45716" marB="45716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200" b="1" dirty="0" smtClean="0">
                          <a:solidFill>
                            <a:srgbClr val="000000"/>
                          </a:solidFill>
                        </a:rPr>
                        <a:t>22</a:t>
                      </a:r>
                      <a:endParaRPr lang="en-US"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86" marR="68586" marT="45716" marB="45716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200" b="1" dirty="0" smtClean="0">
                          <a:solidFill>
                            <a:srgbClr val="000000"/>
                          </a:solidFill>
                        </a:rPr>
                        <a:t>41 (31, 51)</a:t>
                      </a:r>
                      <a:endParaRPr lang="en-US" sz="1200" b="1" dirty="0">
                        <a:solidFill>
                          <a:srgbClr val="000000"/>
                        </a:solidFill>
                      </a:endParaRPr>
                    </a:p>
                  </a:txBody>
                  <a:tcPr marL="68586" marR="68586" marT="45716" marB="45716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04" name="Table 3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605463"/>
              </p:ext>
            </p:extLst>
          </p:nvPr>
        </p:nvGraphicFramePr>
        <p:xfrm>
          <a:off x="3111368" y="1373737"/>
          <a:ext cx="2268441" cy="869950"/>
        </p:xfrm>
        <a:graphic>
          <a:graphicData uri="http://schemas.openxmlformats.org/drawingml/2006/table">
            <a:tbl>
              <a:tblPr firstRow="1" bandRow="1"/>
              <a:tblGrid>
                <a:gridCol w="948823"/>
                <a:gridCol w="1319618"/>
              </a:tblGrid>
              <a:tr h="541959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spc="0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Died/Treated</a:t>
                      </a:r>
                    </a:p>
                  </a:txBody>
                  <a:tcPr marL="34291" marR="34291" marT="45700" marB="457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spc="0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Median OS, </a:t>
                      </a:r>
                      <a:br>
                        <a:rPr lang="en-US" sz="1300" b="1" spc="0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</a:br>
                      <a:r>
                        <a:rPr lang="en-US" sz="1300" b="1" spc="0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mo (95% CI)</a:t>
                      </a:r>
                      <a:endParaRPr lang="en-US" sz="1300" b="1" spc="0" baseline="0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34291" marR="34291" marT="45700" marB="4570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7991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spc="0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64/107</a:t>
                      </a:r>
                    </a:p>
                  </a:txBody>
                  <a:tcPr marL="34291" marR="34291" marT="45700" marB="457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spc="0" baseline="0" dirty="0" smtClean="0">
                          <a:solidFill>
                            <a:srgbClr val="000000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17.3 (12.5, 36.7)</a:t>
                      </a:r>
                    </a:p>
                  </a:txBody>
                  <a:tcPr marL="34291" marR="34291" marT="45700" marB="457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1" name="Text Box 7"/>
          <p:cNvSpPr txBox="1">
            <a:spLocks noChangeArrowheads="1"/>
          </p:cNvSpPr>
          <p:nvPr/>
        </p:nvSpPr>
        <p:spPr bwMode="auto">
          <a:xfrm>
            <a:off x="352819" y="6446017"/>
            <a:ext cx="4207306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defTabSz="45720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err="1" smtClean="0">
                <a:solidFill>
                  <a:srgbClr val="FFFFFF"/>
                </a:solidFill>
                <a:cs typeface="Arial" pitchFamily="34" charset="0"/>
              </a:rPr>
              <a:t>Hodi</a:t>
            </a:r>
            <a:r>
              <a:rPr lang="en-US" altLang="en-US" sz="1200" dirty="0" smtClean="0">
                <a:solidFill>
                  <a:srgbClr val="FFFFFF"/>
                </a:solidFill>
                <a:cs typeface="Arial" pitchFamily="34" charset="0"/>
              </a:rPr>
              <a:t> FS, et al. </a:t>
            </a:r>
            <a:r>
              <a:rPr lang="en-US" altLang="en-US" sz="1200" i="1" dirty="0" smtClean="0">
                <a:solidFill>
                  <a:srgbClr val="FFFFFF"/>
                </a:solidFill>
                <a:cs typeface="Arial" pitchFamily="34" charset="0"/>
              </a:rPr>
              <a:t>J </a:t>
            </a:r>
            <a:r>
              <a:rPr lang="en-US" altLang="en-US" sz="1200" i="1" dirty="0" err="1" smtClean="0">
                <a:solidFill>
                  <a:srgbClr val="FFFFFF"/>
                </a:solidFill>
                <a:cs typeface="Arial" pitchFamily="34" charset="0"/>
              </a:rPr>
              <a:t>Clin</a:t>
            </a:r>
            <a:r>
              <a:rPr lang="en-US" altLang="en-US" sz="1200" i="1" dirty="0" smtClean="0">
                <a:solidFill>
                  <a:srgbClr val="FFFFFF"/>
                </a:solidFill>
                <a:cs typeface="Arial" pitchFamily="34" charset="0"/>
              </a:rPr>
              <a:t> </a:t>
            </a:r>
            <a:r>
              <a:rPr lang="en-US" altLang="en-US" sz="1200" i="1" dirty="0" err="1" smtClean="0">
                <a:solidFill>
                  <a:srgbClr val="FFFFFF"/>
                </a:solidFill>
                <a:cs typeface="Arial" pitchFamily="34" charset="0"/>
              </a:rPr>
              <a:t>Oncol</a:t>
            </a:r>
            <a:r>
              <a:rPr lang="en-US" altLang="en-US" sz="1200" i="1" dirty="0" smtClean="0">
                <a:solidFill>
                  <a:srgbClr val="FFFFFF"/>
                </a:solidFill>
                <a:cs typeface="Arial" pitchFamily="34" charset="0"/>
              </a:rPr>
              <a:t>. </a:t>
            </a:r>
            <a:r>
              <a:rPr lang="en-US" altLang="en-US" sz="1200" dirty="0" smtClean="0">
                <a:solidFill>
                  <a:srgbClr val="FFFFFF"/>
                </a:solidFill>
                <a:cs typeface="Arial" pitchFamily="34" charset="0"/>
              </a:rPr>
              <a:t>2014;32(5s): Abstract 9002.</a:t>
            </a:r>
          </a:p>
        </p:txBody>
      </p:sp>
    </p:spTree>
    <p:extLst>
      <p:ext uri="{BB962C8B-B14F-4D97-AF65-F5344CB8AC3E}">
        <p14:creationId xmlns:p14="http://schemas.microsoft.com/office/powerpoint/2010/main" val="389953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Default Design">
  <a:themeElements>
    <a:clrScheme name="Default Design 14">
      <a:dk1>
        <a:srgbClr val="000000"/>
      </a:dk1>
      <a:lt1>
        <a:srgbClr val="FFFFFF"/>
      </a:lt1>
      <a:dk2>
        <a:srgbClr val="000066"/>
      </a:dk2>
      <a:lt2>
        <a:srgbClr val="F09828"/>
      </a:lt2>
      <a:accent1>
        <a:srgbClr val="DDDA68"/>
      </a:accent1>
      <a:accent2>
        <a:srgbClr val="99D0D7"/>
      </a:accent2>
      <a:accent3>
        <a:srgbClr val="AAAAB8"/>
      </a:accent3>
      <a:accent4>
        <a:srgbClr val="DADADA"/>
      </a:accent4>
      <a:accent5>
        <a:srgbClr val="EBEAB9"/>
      </a:accent5>
      <a:accent6>
        <a:srgbClr val="8ABCC3"/>
      </a:accent6>
      <a:hlink>
        <a:srgbClr val="7FE258"/>
      </a:hlink>
      <a:folHlink>
        <a:srgbClr val="DF918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6A737B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B9BCBF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66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AAAAB8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17010</TotalTime>
  <Words>3169</Words>
  <Application>Microsoft Office PowerPoint</Application>
  <PresentationFormat>On-screen Show (4:3)</PresentationFormat>
  <Paragraphs>1049</Paragraphs>
  <Slides>56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3_Default Design</vt:lpstr>
      <vt:lpstr>Immuno-oncology Comes of Age: Immunotherapy in the Clinic</vt:lpstr>
      <vt:lpstr>Cancer Immune Therapies  in the Clinic</vt:lpstr>
      <vt:lpstr>PowerPoint Presentation</vt:lpstr>
      <vt:lpstr>PowerPoint Presentation</vt:lpstr>
      <vt:lpstr>PowerPoint Presentation</vt:lpstr>
      <vt:lpstr>Key Aspects of Immune Checkpoint Therapy </vt:lpstr>
      <vt:lpstr>Role of PD-1 Pathway in Suppressing  Anti-tumor Immunity</vt:lpstr>
      <vt:lpstr>Clinical Activity of Nivolumab  (Phase 1 Multi-Dose Trial)</vt:lpstr>
      <vt:lpstr>Overall Survival for Patients with Melanoma Treated with Nivolumab</vt:lpstr>
      <vt:lpstr>  Nivolumab OS by  Histology in NSCLC   patients</vt:lpstr>
      <vt:lpstr>Nivolumab Multi-Dose:  Safety in Total Population CA209-003</vt:lpstr>
      <vt:lpstr>PowerPoint Presentation</vt:lpstr>
      <vt:lpstr>PowerPoint Presentation</vt:lpstr>
      <vt:lpstr>Slide 19</vt:lpstr>
      <vt:lpstr>MPDL3280A: Tumor Burden Over Time in UBC</vt:lpstr>
      <vt:lpstr>Efficacy: Waterfall Plot*</vt:lpstr>
      <vt:lpstr>Activity of Anti-CTLA-4 and/or  Anti-PD1 in Multiple Cancers</vt:lpstr>
      <vt:lpstr>CA209-004 Ipilimumab/Nivolumab Combination Phase I Study:  Dose Cohorts</vt:lpstr>
      <vt:lpstr>Activity Summary: Concurrent and Sequenced Cohorts from 004</vt:lpstr>
      <vt:lpstr>Overall Survival for Concurrent Therapy by Dose Cohort</vt:lpstr>
      <vt:lpstr>Ipilimumab + Nivolumab Safety Overview</vt:lpstr>
      <vt:lpstr>Antitumor activity</vt:lpstr>
      <vt:lpstr>Patient Case 1</vt:lpstr>
      <vt:lpstr>Case 1: What would you do next?</vt:lpstr>
      <vt:lpstr>Results</vt:lpstr>
      <vt:lpstr>PowerPoint Presentation</vt:lpstr>
      <vt:lpstr>Case 2</vt:lpstr>
      <vt:lpstr>Case 2: What would you do next?</vt:lpstr>
      <vt:lpstr>Results</vt:lpstr>
      <vt:lpstr>Response to Ipilimumab at Week 20 in Treatment-Refractory mRCC</vt:lpstr>
      <vt:lpstr>Response to Ipilimumab in  Treatment-Refractory mRCC</vt:lpstr>
      <vt:lpstr>Case 3</vt:lpstr>
      <vt:lpstr>Case 3: What would you offer as first-line therapy?</vt:lpstr>
      <vt:lpstr>Results</vt:lpstr>
      <vt:lpstr>Case 3, cont</vt:lpstr>
      <vt:lpstr>PowerPoint Presentation</vt:lpstr>
      <vt:lpstr>Case 3, cont</vt:lpstr>
      <vt:lpstr>Case 3: What would you offer next? </vt:lpstr>
      <vt:lpstr>Results</vt:lpstr>
      <vt:lpstr>PowerPoint Presentation</vt:lpstr>
      <vt:lpstr>Selection of Patients</vt:lpstr>
      <vt:lpstr>Intra-tumoral PD-L1 Expression and Response to PD-1/PD-L1 Blockade</vt:lpstr>
      <vt:lpstr>PowerPoint Presentation</vt:lpstr>
      <vt:lpstr>Clinical Features Possibly Associated with Lower Immune Therapy Clinical Response</vt:lpstr>
      <vt:lpstr> Pembrolizumab Confirmed ORR in Subgroups (Central Review, RECIST v1.1)</vt:lpstr>
      <vt:lpstr>PowerPoint Presentation</vt:lpstr>
      <vt:lpstr>PowerPoint Presentation</vt:lpstr>
      <vt:lpstr>Response Characteristics in Patients with Melanoma Receiving Nivolumab </vt:lpstr>
      <vt:lpstr>Ipilimumab+Nivolumab Characteristics of Response</vt:lpstr>
      <vt:lpstr>Rapid Response in an NSCLC Patient Treated With MPDL3280A Monotherapy</vt:lpstr>
      <vt:lpstr>PowerPoint Presentation</vt:lpstr>
      <vt:lpstr>PowerPoint Presentation</vt:lpstr>
      <vt:lpstr>Slide unavailable</vt:lpstr>
      <vt:lpstr>Management of Adverse Events</vt:lpstr>
      <vt:lpstr>Potential Mistakes</vt:lpstr>
      <vt:lpstr>Conclusions</vt:lpstr>
    </vt:vector>
  </TitlesOfParts>
  <Company>Yale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Immuno-oncology Comes of Age: Immunotherapy in the Clinic</dc:title>
  <dc:creator>Sznol, Mario</dc:creator>
  <cp:lastModifiedBy>Chelsey Goins</cp:lastModifiedBy>
  <cp:revision>94</cp:revision>
  <dcterms:created xsi:type="dcterms:W3CDTF">2014-08-18T13:46:01Z</dcterms:created>
  <dcterms:modified xsi:type="dcterms:W3CDTF">2014-10-23T18:47:40Z</dcterms:modified>
</cp:coreProperties>
</file>